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0B_3A3B64F3.xml" ContentType="application/vnd.ms-powerpoint.comments+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handoutMasterIdLst>
    <p:handoutMasterId r:id="rId22"/>
  </p:handoutMasterIdLst>
  <p:sldIdLst>
    <p:sldId id="276" r:id="rId2"/>
    <p:sldId id="257" r:id="rId3"/>
    <p:sldId id="258" r:id="rId4"/>
    <p:sldId id="259" r:id="rId5"/>
    <p:sldId id="277" r:id="rId6"/>
    <p:sldId id="275" r:id="rId7"/>
    <p:sldId id="261" r:id="rId8"/>
    <p:sldId id="278" r:id="rId9"/>
    <p:sldId id="263" r:id="rId10"/>
    <p:sldId id="264" r:id="rId11"/>
    <p:sldId id="265" r:id="rId12"/>
    <p:sldId id="266" r:id="rId13"/>
    <p:sldId id="267" r:id="rId14"/>
    <p:sldId id="269" r:id="rId15"/>
    <p:sldId id="270" r:id="rId16"/>
    <p:sldId id="274" r:id="rId17"/>
    <p:sldId id="272" r:id="rId18"/>
    <p:sldId id="271" r:id="rId19"/>
    <p:sldId id="27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F31233B-4D47-3C32-EB13-9C0D717F907F}" name="Ashleigh Black" initials="AB" userId="S::Ashleigh.Black@theaccessgroup.com::f46637e8-ea6a-47e8-8c5a-91d0a4a6982d" providerId="AD"/>
  <p188:author id="{A03F5447-784D-7FA9-FF9D-FC33D8F362D5}" name="Ashleigh Black" initials="AB" userId="S::ashleigh.black@theaccessgroup.com::f46637e8-ea6a-47e8-8c5a-91d0a4a6982d" providerId="AD"/>
  <p188:author id="{A31A14F4-1EE9-2DFB-0596-6C58070789C2}" name="Eve Watton" initials="EW" userId="S::eve.watton@theaccessgroup.com::faf9416b-af97-4668-b5c6-ff3a84a05ef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AE92"/>
    <a:srgbClr val="2E4F68"/>
    <a:srgbClr val="E7EA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38E224-0543-DEFC-914A-E513328E581C}" v="121" dt="2025-08-04T09:52:36.0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128" y="5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5/10/relationships/revisionInfo" Target="revisionInfo.xml"/></Relationships>
</file>

<file path=ppt/comments/modernComment_10B_3A3B64F3.xml><?xml version="1.0" encoding="utf-8"?>
<p188:cmLst xmlns:a="http://schemas.openxmlformats.org/drawingml/2006/main" xmlns:r="http://schemas.openxmlformats.org/officeDocument/2006/relationships" xmlns:p188="http://schemas.microsoft.com/office/powerpoint/2018/8/main">
  <p188:cm id="{2BDE07C3-00ED-4FA8-88A4-AD1720DE1B13}" authorId="{A03F5447-784D-7FA9-FF9D-FC33D8F362D5}" status="resolved" created="2025-07-27T19:23:52.019" complete="100000">
    <ac:deMkLst xmlns:ac="http://schemas.microsoft.com/office/drawing/2013/main/command">
      <pc:docMk xmlns:pc="http://schemas.microsoft.com/office/powerpoint/2013/main/command"/>
      <pc:sldMk xmlns:pc="http://schemas.microsoft.com/office/powerpoint/2013/main/command" cId="976970995" sldId="267"/>
      <ac:spMk id="5" creationId="{183E9EEF-FCAD-ADBD-5A66-93F76060D599}"/>
    </ac:deMkLst>
    <p188:txBody>
      <a:bodyPr/>
      <a:lstStyle/>
      <a:p>
        <a:r>
          <a:rPr lang="en-US"/>
          <a:t>This text size is different to the other bullet points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6D96C36-9D54-B942-D254-68BC881A5C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5973F919-5F81-7D98-F9AD-3B0132B0A5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13BC08-3D70-412F-824C-525F42C6E77E}" type="datetimeFigureOut">
              <a:rPr lang="en-GB" smtClean="0"/>
              <a:t>13/08/2025</a:t>
            </a:fld>
            <a:endParaRPr lang="en-GB"/>
          </a:p>
        </p:txBody>
      </p:sp>
      <p:sp>
        <p:nvSpPr>
          <p:cNvPr id="4" name="Footer Placeholder 3">
            <a:extLst>
              <a:ext uri="{FF2B5EF4-FFF2-40B4-BE49-F238E27FC236}">
                <a16:creationId xmlns:a16="http://schemas.microsoft.com/office/drawing/2014/main" id="{0D227B29-8CCA-0085-E214-3B2C0B42018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7BF688BB-4D4E-9E75-0D3F-0BF1ADE8EB9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D678B6-FDEF-4EED-80DA-DE9AC26779A9}" type="slidenum">
              <a:rPr lang="en-GB" smtClean="0"/>
              <a:t>‹#›</a:t>
            </a:fld>
            <a:endParaRPr lang="en-GB"/>
          </a:p>
        </p:txBody>
      </p:sp>
    </p:spTree>
    <p:extLst>
      <p:ext uri="{BB962C8B-B14F-4D97-AF65-F5344CB8AC3E}">
        <p14:creationId xmlns:p14="http://schemas.microsoft.com/office/powerpoint/2010/main" val="7781671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1BC2A4-E8E8-4C74-9A05-28568EA01A80}" type="datetimeFigureOut">
              <a:rPr lang="en-GB" smtClean="0"/>
              <a:t>13/08/2025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8336F9-3232-4B40-9518-FD96C873FD55}" type="slidenum">
              <a:rPr lang="en-GB" smtClean="0"/>
              <a:t>‹#›</a:t>
            </a:fld>
            <a:endParaRPr lang="en-GB"/>
          </a:p>
        </p:txBody>
      </p:sp>
    </p:spTree>
    <p:extLst>
      <p:ext uri="{BB962C8B-B14F-4D97-AF65-F5344CB8AC3E}">
        <p14:creationId xmlns:p14="http://schemas.microsoft.com/office/powerpoint/2010/main" val="1592822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8336F9-3232-4B40-9518-FD96C873FD55}" type="slidenum">
              <a:rPr lang="en-GB" smtClean="0"/>
              <a:t>11</a:t>
            </a:fld>
            <a:endParaRPr lang="en-GB"/>
          </a:p>
        </p:txBody>
      </p:sp>
    </p:spTree>
    <p:extLst>
      <p:ext uri="{BB962C8B-B14F-4D97-AF65-F5344CB8AC3E}">
        <p14:creationId xmlns:p14="http://schemas.microsoft.com/office/powerpoint/2010/main" val="404636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8336F9-3232-4B40-9518-FD96C873FD55}" type="slidenum">
              <a:rPr lang="en-GB" smtClean="0"/>
              <a:t>18</a:t>
            </a:fld>
            <a:endParaRPr lang="en-GB"/>
          </a:p>
        </p:txBody>
      </p:sp>
    </p:spTree>
    <p:extLst>
      <p:ext uri="{BB962C8B-B14F-4D97-AF65-F5344CB8AC3E}">
        <p14:creationId xmlns:p14="http://schemas.microsoft.com/office/powerpoint/2010/main" val="2004120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0" name="Picture Placeholder 9">
            <a:extLst>
              <a:ext uri="{FF2B5EF4-FFF2-40B4-BE49-F238E27FC236}">
                <a16:creationId xmlns:a16="http://schemas.microsoft.com/office/drawing/2014/main" id="{9FDB66BF-A27F-6306-0C19-B19C0711C6BD}"/>
              </a:ext>
            </a:extLst>
          </p:cNvPr>
          <p:cNvSpPr>
            <a:spLocks noGrp="1"/>
          </p:cNvSpPr>
          <p:nvPr>
            <p:ph type="pic" sz="quarter" idx="13" hasCustomPrompt="1"/>
          </p:nvPr>
        </p:nvSpPr>
        <p:spPr>
          <a:xfrm>
            <a:off x="9318625" y="407988"/>
            <a:ext cx="2035175" cy="668338"/>
          </a:xfrm>
        </p:spPr>
        <p:txBody>
          <a:bodyPr anchor="ctr">
            <a:normAutofit/>
          </a:bodyPr>
          <a:lstStyle>
            <a:lvl1pPr marL="0" indent="0" algn="ctr">
              <a:buNone/>
              <a:defRPr sz="1200"/>
            </a:lvl1pPr>
          </a:lstStyle>
          <a:p>
            <a:r>
              <a:rPr lang="en-GB"/>
              <a:t>Insert your company logo</a:t>
            </a:r>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siness Case 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7" name="Picture Placeholder 9">
            <a:extLst>
              <a:ext uri="{FF2B5EF4-FFF2-40B4-BE49-F238E27FC236}">
                <a16:creationId xmlns:a16="http://schemas.microsoft.com/office/drawing/2014/main" id="{DE1C7685-AE10-13F3-2EDB-7C3D8B342D50}"/>
              </a:ext>
            </a:extLst>
          </p:cNvPr>
          <p:cNvSpPr>
            <a:spLocks noGrp="1"/>
          </p:cNvSpPr>
          <p:nvPr>
            <p:ph type="pic" sz="quarter" idx="13"/>
          </p:nvPr>
        </p:nvSpPr>
        <p:spPr>
          <a:xfrm>
            <a:off x="9318625" y="365125"/>
            <a:ext cx="2035175" cy="668338"/>
          </a:xfrm>
        </p:spPr>
        <p:txBody>
          <a:bodyPr anchor="ctr">
            <a:normAutofit/>
          </a:bodyPr>
          <a:lstStyle>
            <a:lvl1pPr marL="0" indent="0" algn="ctr">
              <a:buNone/>
              <a:defRPr sz="1200"/>
            </a:lvl1pPr>
          </a:lstStyle>
          <a:p>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siness Case Title">
    <p:bg>
      <p:bgPr>
        <a:solidFill>
          <a:srgbClr val="2E4F6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7" name="Picture Placeholder 9">
            <a:extLst>
              <a:ext uri="{FF2B5EF4-FFF2-40B4-BE49-F238E27FC236}">
                <a16:creationId xmlns:a16="http://schemas.microsoft.com/office/drawing/2014/main" id="{2217981B-4B59-EDD5-9247-91EC2D4E5AD7}"/>
              </a:ext>
            </a:extLst>
          </p:cNvPr>
          <p:cNvSpPr>
            <a:spLocks noGrp="1"/>
          </p:cNvSpPr>
          <p:nvPr>
            <p:ph type="pic" sz="quarter" idx="13"/>
          </p:nvPr>
        </p:nvSpPr>
        <p:spPr>
          <a:xfrm>
            <a:off x="9312275" y="768350"/>
            <a:ext cx="2035175" cy="668338"/>
          </a:xfrm>
        </p:spPr>
        <p:txBody>
          <a:bodyPr anchor="ctr">
            <a:normAutofit/>
          </a:bodyPr>
          <a:lstStyle>
            <a:lvl1pPr marL="0" indent="0" algn="ctr">
              <a:buNone/>
              <a:defRPr sz="1200"/>
            </a:lvl1pPr>
          </a:lstStyle>
          <a:p>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siness Case Content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8/13/2025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
        <p:nvSpPr>
          <p:cNvPr id="9" name="Picture Placeholder 8">
            <a:extLst>
              <a:ext uri="{FF2B5EF4-FFF2-40B4-BE49-F238E27FC236}">
                <a16:creationId xmlns:a16="http://schemas.microsoft.com/office/drawing/2014/main" id="{DE1D30CA-F857-844B-0770-124C680C1F09}"/>
              </a:ext>
            </a:extLst>
          </p:cNvPr>
          <p:cNvSpPr>
            <a:spLocks noGrp="1"/>
          </p:cNvSpPr>
          <p:nvPr>
            <p:ph type="pic" sz="quarter" idx="13"/>
          </p:nvPr>
        </p:nvSpPr>
        <p:spPr>
          <a:xfrm>
            <a:off x="8753475" y="365125"/>
            <a:ext cx="2600325" cy="711200"/>
          </a:xfrm>
        </p:spPr>
        <p:txBody>
          <a:bodyPr/>
          <a:lstStyle>
            <a:lvl1pPr marL="0" indent="0">
              <a:buNone/>
              <a:defRPr/>
            </a:lvl1pPr>
          </a:lstStyle>
          <a:p>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8/13/2025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8/13/2025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8/13/2025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lightyear.cloud/pricing?utm_source=resource&amp;utm_medium=business+case+&amp;utm_campaign=FY26-P01-FMS-NP-O-Other-Broad-uk-v2"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microsoft.com/office/2018/10/relationships/comments" Target="../comments/modernComment_10B_3A3B64F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lightyear.cloud/2304/price-feature-comparison-matrix?utm_source=resource&amp;utm_medium=business+case+"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www.lightyear.cloud/pricing?utm_source=resource&amp;utm_medium=business+case+&amp;utm_campaign=FY26-P01-FMS-NP-O-Other-Broad-uk-v2"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lightyear.cloud/contact/LY-30-day-free-trial?utm_source=resource&amp;utm_medium=business+case+"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www.lightyear.cloud/pricing?utm_source=resource&amp;utm_medium=business+case+&amp;utm_campaign=FY26-P01-FMS-NP-O-Other-Broad-uk-v2" TargetMode="External"/><Relationship Id="rId7" Type="http://schemas.openxmlformats.org/officeDocument/2006/relationships/hyperlink" Target="https://www.lightyear.cloud/2304/price-feature-comparison-matrix?utm_source=resource&amp;utm_medium=business+case+" TargetMode="External"/><Relationship Id="rId2" Type="http://schemas.openxmlformats.org/officeDocument/2006/relationships/image" Target="../media/image4.png"/><Relationship Id="rId1" Type="http://schemas.openxmlformats.org/officeDocument/2006/relationships/slideLayout" Target="../slideLayouts/slideLayout9.xml"/><Relationship Id="rId6" Type="http://schemas.openxmlformats.org/officeDocument/2006/relationships/hyperlink" Target="https://www.lightyear.cloud/2304/case-study-pack-au?utm_source=resource&amp;utm_medium=business+case+" TargetMode="External"/><Relationship Id="rId5" Type="http://schemas.openxmlformats.org/officeDocument/2006/relationships/hyperlink" Target="https://www.lightyear.cloud/2304/case-study-pack?utm_source=resource&amp;utm_medium=business+case+" TargetMode="External"/><Relationship Id="rId4" Type="http://schemas.openxmlformats.org/officeDocument/2006/relationships/hyperlink" Target="https://www.lightyear.cloud/2304/implementation-ebook?utm_source=resource&amp;utm_medium=business+cas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779EA-3297-302A-F86F-78A2694E9A6B}"/>
              </a:ext>
            </a:extLst>
          </p:cNvPr>
          <p:cNvSpPr>
            <a:spLocks noGrp="1"/>
          </p:cNvSpPr>
          <p:nvPr>
            <p:ph type="title"/>
          </p:nvPr>
        </p:nvSpPr>
        <p:spPr/>
        <p:txBody>
          <a:bodyPr/>
          <a:lstStyle/>
          <a:p>
            <a:r>
              <a:rPr lang="en-GB">
                <a:solidFill>
                  <a:schemeClr val="bg1"/>
                </a:solidFill>
              </a:rPr>
              <a:t>Build Your Business Case </a:t>
            </a:r>
            <a:br>
              <a:rPr lang="en-GB">
                <a:solidFill>
                  <a:schemeClr val="bg1"/>
                </a:solidFill>
              </a:rPr>
            </a:br>
            <a:r>
              <a:rPr lang="en-GB">
                <a:solidFill>
                  <a:schemeClr val="bg1"/>
                </a:solidFill>
              </a:rPr>
              <a:t>For AP Automation</a:t>
            </a:r>
          </a:p>
        </p:txBody>
      </p:sp>
      <p:sp>
        <p:nvSpPr>
          <p:cNvPr id="3" name="Text Placeholder 2">
            <a:extLst>
              <a:ext uri="{FF2B5EF4-FFF2-40B4-BE49-F238E27FC236}">
                <a16:creationId xmlns:a16="http://schemas.microsoft.com/office/drawing/2014/main" id="{AF4DB15F-7AE1-BCF6-4ADD-E6381A7EDA7B}"/>
              </a:ext>
            </a:extLst>
          </p:cNvPr>
          <p:cNvSpPr>
            <a:spLocks noGrp="1"/>
          </p:cNvSpPr>
          <p:nvPr>
            <p:ph type="body" idx="1"/>
          </p:nvPr>
        </p:nvSpPr>
        <p:spPr/>
        <p:txBody>
          <a:bodyPr/>
          <a:lstStyle/>
          <a:p>
            <a:r>
              <a:rPr lang="en-US" i="1">
                <a:solidFill>
                  <a:schemeClr val="bg1"/>
                </a:solidFill>
                <a:latin typeface="Calibri"/>
                <a:ea typeface="+mn-lt"/>
                <a:cs typeface="+mn-lt"/>
              </a:rPr>
              <a:t>A step-by-step framework to help justify the investment and prove ROI.</a:t>
            </a:r>
            <a:endParaRPr lang="en-US" i="1">
              <a:solidFill>
                <a:schemeClr val="bg1"/>
              </a:solidFill>
              <a:latin typeface="Calibri"/>
            </a:endParaRPr>
          </a:p>
        </p:txBody>
      </p:sp>
      <p:pic>
        <p:nvPicPr>
          <p:cNvPr id="12" name="Picture 11" descr="A white text on a black background&#10;&#10;AI-generated content may be incorrect.">
            <a:extLst>
              <a:ext uri="{FF2B5EF4-FFF2-40B4-BE49-F238E27FC236}">
                <a16:creationId xmlns:a16="http://schemas.microsoft.com/office/drawing/2014/main" id="{0331E0F4-669B-00B9-D729-7D27754F6F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1854" y="362369"/>
            <a:ext cx="2205596" cy="811961"/>
          </a:xfrm>
          <a:prstGeom prst="rect">
            <a:avLst/>
          </a:prstGeom>
        </p:spPr>
      </p:pic>
    </p:spTree>
    <p:extLst>
      <p:ext uri="{BB962C8B-B14F-4D97-AF65-F5344CB8AC3E}">
        <p14:creationId xmlns:p14="http://schemas.microsoft.com/office/powerpoint/2010/main" val="3326391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3C7182-6198-46B5-7150-A52C183E74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CD1C46-C1B2-0695-17C8-401A1D48AFDF}"/>
              </a:ext>
            </a:extLst>
          </p:cNvPr>
          <p:cNvSpPr>
            <a:spLocks noGrp="1"/>
          </p:cNvSpPr>
          <p:nvPr>
            <p:ph type="title"/>
          </p:nvPr>
        </p:nvSpPr>
        <p:spPr/>
        <p:txBody>
          <a:bodyPr/>
          <a:lstStyle/>
          <a:p>
            <a:r>
              <a:rPr lang="en-US" b="1">
                <a:solidFill>
                  <a:srgbClr val="2E4F68"/>
                </a:solidFill>
                <a:ea typeface="+mj-lt"/>
                <a:cs typeface="+mj-lt"/>
              </a:rPr>
              <a:t>Identified Hidden Costs</a:t>
            </a:r>
            <a:endParaRPr lang="en-US" b="1">
              <a:solidFill>
                <a:srgbClr val="2E4F68"/>
              </a:solidFill>
            </a:endParaRPr>
          </a:p>
        </p:txBody>
      </p:sp>
      <p:sp>
        <p:nvSpPr>
          <p:cNvPr id="4" name="Content Placeholder 3">
            <a:extLst>
              <a:ext uri="{FF2B5EF4-FFF2-40B4-BE49-F238E27FC236}">
                <a16:creationId xmlns:a16="http://schemas.microsoft.com/office/drawing/2014/main" id="{C2B03A2A-1995-FE3E-36D6-444F031F4B8B}"/>
              </a:ext>
            </a:extLst>
          </p:cNvPr>
          <p:cNvSpPr>
            <a:spLocks noGrp="1"/>
          </p:cNvSpPr>
          <p:nvPr>
            <p:ph idx="1"/>
          </p:nvPr>
        </p:nvSpPr>
        <p:spPr>
          <a:xfrm>
            <a:off x="838200" y="1467428"/>
            <a:ext cx="10515600" cy="446520"/>
          </a:xfrm>
        </p:spPr>
        <p:txBody>
          <a:bodyPr vert="horz" lIns="91440" tIns="45720" rIns="91440" bIns="45720" rtlCol="0" anchor="t">
            <a:normAutofit/>
          </a:bodyPr>
          <a:lstStyle/>
          <a:p>
            <a:pPr>
              <a:buNone/>
            </a:pPr>
            <a:r>
              <a:rPr lang="en-US" sz="1600">
                <a:solidFill>
                  <a:srgbClr val="2E4F68"/>
                </a:solidFill>
                <a:ea typeface="+mn-lt"/>
                <a:cs typeface="+mn-lt"/>
              </a:rPr>
              <a:t>Use this slide to list any recurring issues in your current AP process.</a:t>
            </a:r>
          </a:p>
          <a:p>
            <a:pPr marL="0" indent="0">
              <a:buNone/>
            </a:pPr>
            <a:endParaRPr lang="en-US" b="1"/>
          </a:p>
          <a:p>
            <a:pPr marL="0" indent="0">
              <a:buNone/>
            </a:pPr>
            <a:endParaRPr lang="en-US"/>
          </a:p>
        </p:txBody>
      </p:sp>
      <p:sp>
        <p:nvSpPr>
          <p:cNvPr id="3" name="Rectangle 2">
            <a:extLst>
              <a:ext uri="{FF2B5EF4-FFF2-40B4-BE49-F238E27FC236}">
                <a16:creationId xmlns:a16="http://schemas.microsoft.com/office/drawing/2014/main" id="{47A65489-AE29-1D56-6901-CF232D129783}"/>
              </a:ext>
            </a:extLst>
          </p:cNvPr>
          <p:cNvSpPr/>
          <p:nvPr/>
        </p:nvSpPr>
        <p:spPr>
          <a:xfrm>
            <a:off x="838199" y="5552928"/>
            <a:ext cx="10515599" cy="1018599"/>
          </a:xfrm>
          <a:prstGeom prst="rect">
            <a:avLst/>
          </a:prstGeom>
          <a:solidFill>
            <a:schemeClr val="bg2"/>
          </a:solidFill>
          <a:ln>
            <a:noFill/>
          </a:ln>
          <a:effectLst>
            <a:softEdge rad="1143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Picture Placeholder 4">
            <a:extLst>
              <a:ext uri="{FF2B5EF4-FFF2-40B4-BE49-F238E27FC236}">
                <a16:creationId xmlns:a16="http://schemas.microsoft.com/office/drawing/2014/main" id="{CD0E5BF8-7355-CC87-554F-C743A1C7D769}"/>
              </a:ext>
            </a:extLst>
          </p:cNvPr>
          <p:cNvSpPr>
            <a:spLocks noGrp="1"/>
          </p:cNvSpPr>
          <p:nvPr>
            <p:ph type="pic" sz="quarter" idx="13"/>
          </p:nvPr>
        </p:nvSpPr>
        <p:spPr>
          <a:xfrm>
            <a:off x="8753475" y="365125"/>
            <a:ext cx="2600325" cy="711200"/>
          </a:xfrm>
        </p:spPr>
        <p:txBody>
          <a:bodyPr/>
          <a:lstStyle/>
          <a:p>
            <a:endParaRPr lang="en-GB"/>
          </a:p>
        </p:txBody>
      </p:sp>
      <p:sp>
        <p:nvSpPr>
          <p:cNvPr id="6" name="TextBox 5">
            <a:extLst>
              <a:ext uri="{FF2B5EF4-FFF2-40B4-BE49-F238E27FC236}">
                <a16:creationId xmlns:a16="http://schemas.microsoft.com/office/drawing/2014/main" id="{D827485F-F059-853F-DD6E-FAE380CD3597}"/>
              </a:ext>
            </a:extLst>
          </p:cNvPr>
          <p:cNvSpPr txBox="1"/>
          <p:nvPr/>
        </p:nvSpPr>
        <p:spPr>
          <a:xfrm>
            <a:off x="1048327" y="5877561"/>
            <a:ext cx="9148618" cy="369332"/>
          </a:xfrm>
          <a:prstGeom prst="rect">
            <a:avLst/>
          </a:prstGeom>
          <a:noFill/>
        </p:spPr>
        <p:txBody>
          <a:bodyPr wrap="square" rtlCol="0" anchor="ctr">
            <a:spAutoFit/>
          </a:bodyPr>
          <a:lstStyle/>
          <a:p>
            <a:r>
              <a:rPr lang="en-GB" b="1">
                <a:solidFill>
                  <a:srgbClr val="2E4F68"/>
                </a:solidFill>
              </a:rPr>
              <a:t>Total Estimated Hidden Costs: </a:t>
            </a:r>
            <a:r>
              <a:rPr lang="en-GB">
                <a:solidFill>
                  <a:srgbClr val="2E4F68"/>
                </a:solidFill>
              </a:rPr>
              <a:t>[X Amount Per Month] [X Amount Per Annum] </a:t>
            </a:r>
          </a:p>
        </p:txBody>
      </p:sp>
      <p:sp>
        <p:nvSpPr>
          <p:cNvPr id="8" name="Content Placeholder 2">
            <a:extLst>
              <a:ext uri="{FF2B5EF4-FFF2-40B4-BE49-F238E27FC236}">
                <a16:creationId xmlns:a16="http://schemas.microsoft.com/office/drawing/2014/main" id="{A7FF30D6-987C-E585-90E4-AC5C81C01B0F}"/>
              </a:ext>
            </a:extLst>
          </p:cNvPr>
          <p:cNvSpPr txBox="1">
            <a:spLocks/>
          </p:cNvSpPr>
          <p:nvPr/>
        </p:nvSpPr>
        <p:spPr>
          <a:xfrm>
            <a:off x="838199" y="1913948"/>
            <a:ext cx="5181600" cy="1117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4BAE92"/>
              </a:buClr>
              <a:buNone/>
            </a:pPr>
            <a:r>
              <a:rPr lang="en-US" sz="1600" b="1">
                <a:solidFill>
                  <a:srgbClr val="2E4F68"/>
                </a:solidFill>
                <a:ea typeface="+mn-lt"/>
                <a:cs typeface="+mn-lt"/>
              </a:rPr>
              <a:t>Financial Impact</a:t>
            </a:r>
          </a:p>
          <a:p>
            <a:pPr>
              <a:buClr>
                <a:srgbClr val="4BAE92"/>
              </a:buClr>
            </a:pPr>
            <a:r>
              <a:rPr lang="en-US" sz="1600">
                <a:solidFill>
                  <a:srgbClr val="2E4F68"/>
                </a:solidFill>
                <a:ea typeface="+mn-lt"/>
                <a:cs typeface="+mn-lt"/>
              </a:rPr>
              <a:t>Late payment penalties: [£ per month/Year] </a:t>
            </a:r>
            <a:endParaRPr lang="en-US" sz="1600">
              <a:solidFill>
                <a:srgbClr val="2E4F68"/>
              </a:solidFill>
            </a:endParaRPr>
          </a:p>
          <a:p>
            <a:pPr>
              <a:buClr>
                <a:srgbClr val="4BAE92"/>
              </a:buClr>
            </a:pPr>
            <a:r>
              <a:rPr lang="en-US" sz="1600">
                <a:solidFill>
                  <a:srgbClr val="2E4F68"/>
                </a:solidFill>
                <a:ea typeface="+mn-lt"/>
                <a:cs typeface="+mn-lt"/>
              </a:rPr>
              <a:t>Duplicate Payments: [£ per month/year]</a:t>
            </a:r>
          </a:p>
        </p:txBody>
      </p:sp>
      <p:sp>
        <p:nvSpPr>
          <p:cNvPr id="9" name="Content Placeholder 3">
            <a:extLst>
              <a:ext uri="{FF2B5EF4-FFF2-40B4-BE49-F238E27FC236}">
                <a16:creationId xmlns:a16="http://schemas.microsoft.com/office/drawing/2014/main" id="{9094AEB1-580D-001D-5F93-6DF12E0DA507}"/>
              </a:ext>
            </a:extLst>
          </p:cNvPr>
          <p:cNvSpPr txBox="1">
            <a:spLocks/>
          </p:cNvSpPr>
          <p:nvPr/>
        </p:nvSpPr>
        <p:spPr>
          <a:xfrm>
            <a:off x="6172203" y="1913948"/>
            <a:ext cx="5181600" cy="11176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4BAE92"/>
              </a:buClr>
              <a:buNone/>
            </a:pPr>
            <a:r>
              <a:rPr lang="en-US" sz="1600" b="1">
                <a:solidFill>
                  <a:srgbClr val="2E4F68"/>
                </a:solidFill>
                <a:ea typeface="+mn-lt"/>
                <a:cs typeface="+mn-lt"/>
              </a:rPr>
              <a:t>Operational Impact</a:t>
            </a:r>
          </a:p>
          <a:p>
            <a:pPr>
              <a:buClr>
                <a:srgbClr val="4BAE92"/>
              </a:buClr>
              <a:buFont typeface="Arial"/>
              <a:buChar char="•"/>
            </a:pPr>
            <a:r>
              <a:rPr lang="en-US" sz="1600">
                <a:solidFill>
                  <a:srgbClr val="2E4F68"/>
                </a:solidFill>
                <a:ea typeface="+mn-lt"/>
                <a:cs typeface="+mn-lt"/>
              </a:rPr>
              <a:t>Strained supplier relationships</a:t>
            </a:r>
          </a:p>
          <a:p>
            <a:pPr>
              <a:buClr>
                <a:srgbClr val="4BAE92"/>
              </a:buClr>
              <a:buFont typeface="Arial"/>
              <a:buChar char="•"/>
            </a:pPr>
            <a:r>
              <a:rPr lang="en-US" sz="1600">
                <a:solidFill>
                  <a:srgbClr val="2E4F68"/>
                </a:solidFill>
                <a:ea typeface="+mn-lt"/>
                <a:cs typeface="+mn-lt"/>
              </a:rPr>
              <a:t>Audit compliance issues</a:t>
            </a:r>
          </a:p>
          <a:p>
            <a:pPr>
              <a:buClr>
                <a:srgbClr val="4BAE92"/>
              </a:buClr>
              <a:buFont typeface="Arial"/>
              <a:buChar char="•"/>
            </a:pPr>
            <a:r>
              <a:rPr lang="en-US" sz="1600">
                <a:solidFill>
                  <a:srgbClr val="2E4F68"/>
                </a:solidFill>
                <a:ea typeface="+mn-lt"/>
                <a:cs typeface="+mn-lt"/>
              </a:rPr>
              <a:t>Lost invoices </a:t>
            </a:r>
          </a:p>
          <a:p>
            <a:pPr>
              <a:buClr>
                <a:srgbClr val="4BAE92"/>
              </a:buClr>
              <a:buFont typeface="Arial"/>
              <a:buChar char="•"/>
            </a:pPr>
            <a:r>
              <a:rPr lang="en-US" sz="1600">
                <a:solidFill>
                  <a:srgbClr val="2E4F68"/>
                </a:solidFill>
                <a:ea typeface="+mn-lt"/>
                <a:cs typeface="+mn-lt"/>
              </a:rPr>
              <a:t>Staff burnout during busy periods </a:t>
            </a:r>
          </a:p>
          <a:p>
            <a:pPr>
              <a:buClr>
                <a:srgbClr val="4BAE92"/>
              </a:buClr>
              <a:buFont typeface="Arial"/>
              <a:buChar char="•"/>
            </a:pPr>
            <a:r>
              <a:rPr lang="en-US" sz="1600">
                <a:solidFill>
                  <a:srgbClr val="2E4F68"/>
                </a:solidFill>
                <a:ea typeface="+mn-lt"/>
                <a:cs typeface="+mn-lt"/>
              </a:rPr>
              <a:t>Delayed month end closure</a:t>
            </a:r>
            <a:endParaRPr lang="en-US" sz="1600">
              <a:solidFill>
                <a:srgbClr val="2E4F68"/>
              </a:solidFill>
            </a:endParaRPr>
          </a:p>
          <a:p>
            <a:endParaRPr lang="en-GB"/>
          </a:p>
        </p:txBody>
      </p:sp>
    </p:spTree>
    <p:extLst>
      <p:ext uri="{BB962C8B-B14F-4D97-AF65-F5344CB8AC3E}">
        <p14:creationId xmlns:p14="http://schemas.microsoft.com/office/powerpoint/2010/main" val="605855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3B0E88-12D5-6F30-98D8-161B1DC17E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4A0FCD-43A5-CAEF-600F-CF71A11B679B}"/>
              </a:ext>
            </a:extLst>
          </p:cNvPr>
          <p:cNvSpPr>
            <a:spLocks noGrp="1"/>
          </p:cNvSpPr>
          <p:nvPr>
            <p:ph type="title"/>
          </p:nvPr>
        </p:nvSpPr>
        <p:spPr/>
        <p:txBody>
          <a:bodyPr/>
          <a:lstStyle/>
          <a:p>
            <a:r>
              <a:rPr lang="en-US" b="1">
                <a:solidFill>
                  <a:srgbClr val="2E4F68"/>
                </a:solidFill>
                <a:ea typeface="+mj-lt"/>
                <a:cs typeface="+mj-lt"/>
              </a:rPr>
              <a:t>Solution: Automation Software</a:t>
            </a:r>
            <a:endParaRPr lang="en-US">
              <a:solidFill>
                <a:srgbClr val="2E4F68"/>
              </a:solidFill>
            </a:endParaRPr>
          </a:p>
        </p:txBody>
      </p:sp>
      <p:sp>
        <p:nvSpPr>
          <p:cNvPr id="6" name="Rectangle 5">
            <a:extLst>
              <a:ext uri="{FF2B5EF4-FFF2-40B4-BE49-F238E27FC236}">
                <a16:creationId xmlns:a16="http://schemas.microsoft.com/office/drawing/2014/main" id="{E2009D9A-E314-020A-2E01-37899BA09160}"/>
              </a:ext>
            </a:extLst>
          </p:cNvPr>
          <p:cNvSpPr/>
          <p:nvPr/>
        </p:nvSpPr>
        <p:spPr>
          <a:xfrm>
            <a:off x="838200" y="1461219"/>
            <a:ext cx="10515599" cy="1325563"/>
          </a:xfrm>
          <a:prstGeom prst="rect">
            <a:avLst/>
          </a:prstGeom>
          <a:solidFill>
            <a:schemeClr val="bg2"/>
          </a:solidFill>
          <a:ln>
            <a:noFill/>
          </a:ln>
          <a:effectLst>
            <a:softEdge rad="1143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127B350-F41D-3E4D-4C66-D1AD0C151996}"/>
              </a:ext>
            </a:extLst>
          </p:cNvPr>
          <p:cNvSpPr txBox="1"/>
          <p:nvPr/>
        </p:nvSpPr>
        <p:spPr>
          <a:xfrm>
            <a:off x="1103746" y="1662335"/>
            <a:ext cx="9148618" cy="923330"/>
          </a:xfrm>
          <a:prstGeom prst="rect">
            <a:avLst/>
          </a:prstGeom>
          <a:noFill/>
        </p:spPr>
        <p:txBody>
          <a:bodyPr wrap="square" rtlCol="0" anchor="ctr">
            <a:spAutoFit/>
          </a:bodyPr>
          <a:lstStyle/>
          <a:p>
            <a:r>
              <a:rPr lang="en-GB" b="1">
                <a:solidFill>
                  <a:srgbClr val="2E4F68"/>
                </a:solidFill>
              </a:rPr>
              <a:t>Vendors Reviewed: </a:t>
            </a:r>
            <a:r>
              <a:rPr lang="en-GB" i="1">
                <a:solidFill>
                  <a:srgbClr val="2E4F68"/>
                </a:solidFill>
              </a:rPr>
              <a:t>List vendors you have considered e.g. Lightyear, </a:t>
            </a:r>
            <a:r>
              <a:rPr lang="en-GB" i="1" err="1">
                <a:solidFill>
                  <a:srgbClr val="2E4F68"/>
                </a:solidFill>
              </a:rPr>
              <a:t>Tipalti</a:t>
            </a:r>
            <a:r>
              <a:rPr lang="en-GB" i="1">
                <a:solidFill>
                  <a:srgbClr val="2E4F68"/>
                </a:solidFill>
              </a:rPr>
              <a:t> etc</a:t>
            </a:r>
          </a:p>
          <a:p>
            <a:endParaRPr lang="en-GB" i="1">
              <a:solidFill>
                <a:srgbClr val="2E4F68"/>
              </a:solidFill>
            </a:endParaRPr>
          </a:p>
          <a:p>
            <a:r>
              <a:rPr lang="en-GB" b="1">
                <a:solidFill>
                  <a:srgbClr val="2E4F68"/>
                </a:solidFill>
              </a:rPr>
              <a:t>Recommended Solution: </a:t>
            </a:r>
            <a:r>
              <a:rPr lang="en-GB" i="1">
                <a:solidFill>
                  <a:srgbClr val="2E4F68"/>
                </a:solidFill>
              </a:rPr>
              <a:t>Insert preferred vendor name</a:t>
            </a:r>
            <a:endParaRPr lang="en-GB" b="1">
              <a:solidFill>
                <a:srgbClr val="2E4F68"/>
              </a:solidFill>
            </a:endParaRPr>
          </a:p>
        </p:txBody>
      </p:sp>
      <p:sp>
        <p:nvSpPr>
          <p:cNvPr id="9" name="TextBox 8">
            <a:extLst>
              <a:ext uri="{FF2B5EF4-FFF2-40B4-BE49-F238E27FC236}">
                <a16:creationId xmlns:a16="http://schemas.microsoft.com/office/drawing/2014/main" id="{111C0E03-31C6-A89C-837A-82F08B17DFD9}"/>
              </a:ext>
            </a:extLst>
          </p:cNvPr>
          <p:cNvSpPr txBox="1"/>
          <p:nvPr/>
        </p:nvSpPr>
        <p:spPr>
          <a:xfrm>
            <a:off x="838200" y="2987898"/>
            <a:ext cx="6096000" cy="369332"/>
          </a:xfrm>
          <a:prstGeom prst="rect">
            <a:avLst/>
          </a:prstGeom>
          <a:noFill/>
        </p:spPr>
        <p:txBody>
          <a:bodyPr wrap="square">
            <a:spAutoFit/>
          </a:bodyPr>
          <a:lstStyle/>
          <a:p>
            <a:r>
              <a:rPr lang="en-GB" b="1">
                <a:solidFill>
                  <a:srgbClr val="4BAE92"/>
                </a:solidFill>
              </a:rPr>
              <a:t>Key Features to Support Our Business</a:t>
            </a:r>
            <a:endParaRPr lang="en-GB" b="1"/>
          </a:p>
        </p:txBody>
      </p:sp>
      <p:sp>
        <p:nvSpPr>
          <p:cNvPr id="10" name="Content Placeholder 2">
            <a:extLst>
              <a:ext uri="{FF2B5EF4-FFF2-40B4-BE49-F238E27FC236}">
                <a16:creationId xmlns:a16="http://schemas.microsoft.com/office/drawing/2014/main" id="{126EBAE5-F74B-E1F4-A827-DD7D8DDA8B9B}"/>
              </a:ext>
            </a:extLst>
          </p:cNvPr>
          <p:cNvSpPr txBox="1">
            <a:spLocks/>
          </p:cNvSpPr>
          <p:nvPr/>
        </p:nvSpPr>
        <p:spPr>
          <a:xfrm>
            <a:off x="838200" y="3558346"/>
            <a:ext cx="5181600" cy="1117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4BAE92"/>
              </a:buClr>
              <a:buNone/>
            </a:pPr>
            <a:r>
              <a:rPr lang="en-US" sz="1600">
                <a:solidFill>
                  <a:srgbClr val="2E4F68"/>
                </a:solidFill>
                <a:ea typeface="+mn-lt"/>
                <a:cs typeface="+mn-lt"/>
              </a:rPr>
              <a:t>List the features that made you choose this software</a:t>
            </a:r>
          </a:p>
          <a:p>
            <a:pPr>
              <a:buClr>
                <a:srgbClr val="4BAE92"/>
              </a:buClr>
            </a:pPr>
            <a:r>
              <a:rPr lang="en-US" sz="1600">
                <a:solidFill>
                  <a:srgbClr val="2E4F68"/>
                </a:solidFill>
                <a:ea typeface="+mn-lt"/>
                <a:cs typeface="+mn-lt"/>
              </a:rPr>
              <a:t>Line-item data extraction</a:t>
            </a:r>
          </a:p>
          <a:p>
            <a:pPr>
              <a:buClr>
                <a:srgbClr val="4BAE92"/>
              </a:buClr>
            </a:pPr>
            <a:r>
              <a:rPr lang="en-US" sz="1600">
                <a:solidFill>
                  <a:srgbClr val="2E4F68"/>
                </a:solidFill>
                <a:ea typeface="+mn-lt"/>
                <a:cs typeface="+mn-lt"/>
              </a:rPr>
              <a:t>8 levels of approvals</a:t>
            </a:r>
          </a:p>
        </p:txBody>
      </p:sp>
      <p:sp>
        <p:nvSpPr>
          <p:cNvPr id="11" name="Content Placeholder 3">
            <a:extLst>
              <a:ext uri="{FF2B5EF4-FFF2-40B4-BE49-F238E27FC236}">
                <a16:creationId xmlns:a16="http://schemas.microsoft.com/office/drawing/2014/main" id="{BF3238FF-53E5-770C-20FB-F5B9B122F3C2}"/>
              </a:ext>
            </a:extLst>
          </p:cNvPr>
          <p:cNvSpPr txBox="1">
            <a:spLocks/>
          </p:cNvSpPr>
          <p:nvPr/>
        </p:nvSpPr>
        <p:spPr>
          <a:xfrm>
            <a:off x="6172199" y="3558345"/>
            <a:ext cx="5181600" cy="11176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4BAE92"/>
              </a:buClr>
              <a:buFont typeface="Arial"/>
              <a:buChar char="•"/>
            </a:pPr>
            <a:r>
              <a:rPr lang="en-US" sz="1600">
                <a:solidFill>
                  <a:srgbClr val="2E4F68"/>
                </a:solidFill>
                <a:ea typeface="+mn-lt"/>
                <a:cs typeface="+mn-lt"/>
              </a:rPr>
              <a:t>Unlimited user access</a:t>
            </a:r>
          </a:p>
          <a:p>
            <a:pPr>
              <a:buClr>
                <a:srgbClr val="4BAE92"/>
              </a:buClr>
              <a:buFont typeface="Arial"/>
              <a:buChar char="•"/>
            </a:pPr>
            <a:r>
              <a:rPr lang="en-US" sz="1600">
                <a:solidFill>
                  <a:srgbClr val="2E4F68"/>
                </a:solidFill>
                <a:ea typeface="+mn-lt"/>
                <a:cs typeface="+mn-lt"/>
              </a:rPr>
              <a:t>Integration with [insert accountancy software] </a:t>
            </a:r>
            <a:endParaRPr lang="en-GB" sz="1600">
              <a:solidFill>
                <a:srgbClr val="2E4F68"/>
              </a:solidFill>
              <a:ea typeface="+mn-lt"/>
              <a:cs typeface="+mn-lt"/>
            </a:endParaRPr>
          </a:p>
          <a:p>
            <a:pPr>
              <a:buClr>
                <a:srgbClr val="4BAE92"/>
              </a:buClr>
              <a:buFont typeface="Arial"/>
              <a:buChar char="•"/>
            </a:pPr>
            <a:r>
              <a:rPr lang="en-GB" sz="1600">
                <a:solidFill>
                  <a:srgbClr val="2E4F68"/>
                </a:solidFill>
                <a:ea typeface="+mn-lt"/>
                <a:cs typeface="+mn-lt"/>
              </a:rPr>
              <a:t>Automated statement reconciliation</a:t>
            </a:r>
            <a:endParaRPr lang="en-US" sz="1600">
              <a:solidFill>
                <a:srgbClr val="2E4F68"/>
              </a:solidFill>
              <a:ea typeface="+mn-lt"/>
              <a:cs typeface="+mn-lt"/>
            </a:endParaRPr>
          </a:p>
        </p:txBody>
      </p:sp>
      <p:sp>
        <p:nvSpPr>
          <p:cNvPr id="12" name="Rectangle 11">
            <a:extLst>
              <a:ext uri="{FF2B5EF4-FFF2-40B4-BE49-F238E27FC236}">
                <a16:creationId xmlns:a16="http://schemas.microsoft.com/office/drawing/2014/main" id="{957627A4-92EB-579D-2FBF-40B8D5BAE81A}"/>
              </a:ext>
            </a:extLst>
          </p:cNvPr>
          <p:cNvSpPr/>
          <p:nvPr/>
        </p:nvSpPr>
        <p:spPr>
          <a:xfrm>
            <a:off x="838200" y="4877061"/>
            <a:ext cx="10515599" cy="1325563"/>
          </a:xfrm>
          <a:prstGeom prst="rect">
            <a:avLst/>
          </a:prstGeom>
          <a:solidFill>
            <a:srgbClr val="4BAE92">
              <a:alpha val="37000"/>
            </a:srgbClr>
          </a:solidFill>
          <a:ln>
            <a:noFill/>
          </a:ln>
          <a:effectLst>
            <a:softEdge rad="1143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CF275712-1BFD-FEA5-72CF-EE39EB475683}"/>
              </a:ext>
            </a:extLst>
          </p:cNvPr>
          <p:cNvSpPr txBox="1"/>
          <p:nvPr/>
        </p:nvSpPr>
        <p:spPr>
          <a:xfrm>
            <a:off x="1103746" y="5216676"/>
            <a:ext cx="9148618" cy="646331"/>
          </a:xfrm>
          <a:prstGeom prst="rect">
            <a:avLst/>
          </a:prstGeom>
          <a:noFill/>
        </p:spPr>
        <p:txBody>
          <a:bodyPr wrap="square" rtlCol="0" anchor="ctr">
            <a:spAutoFit/>
          </a:bodyPr>
          <a:lstStyle/>
          <a:p>
            <a:r>
              <a:rPr lang="en-GB" b="1">
                <a:solidFill>
                  <a:srgbClr val="2E4F68"/>
                </a:solidFill>
              </a:rPr>
              <a:t>Implementation Cost: </a:t>
            </a:r>
            <a:endParaRPr lang="en-GB" i="1">
              <a:solidFill>
                <a:srgbClr val="2E4F68"/>
              </a:solidFill>
            </a:endParaRPr>
          </a:p>
          <a:p>
            <a:r>
              <a:rPr lang="en-GB" b="1">
                <a:solidFill>
                  <a:srgbClr val="2E4F68"/>
                </a:solidFill>
              </a:rPr>
              <a:t>Monthly/Annual Subscription Cost: </a:t>
            </a:r>
          </a:p>
        </p:txBody>
      </p:sp>
      <p:sp>
        <p:nvSpPr>
          <p:cNvPr id="14" name="Picture Placeholder 4">
            <a:extLst>
              <a:ext uri="{FF2B5EF4-FFF2-40B4-BE49-F238E27FC236}">
                <a16:creationId xmlns:a16="http://schemas.microsoft.com/office/drawing/2014/main" id="{0567B2E7-7303-9D97-80D5-8124C8A49C69}"/>
              </a:ext>
            </a:extLst>
          </p:cNvPr>
          <p:cNvSpPr>
            <a:spLocks noGrp="1"/>
          </p:cNvSpPr>
          <p:nvPr>
            <p:ph type="pic" sz="quarter" idx="13"/>
          </p:nvPr>
        </p:nvSpPr>
        <p:spPr>
          <a:xfrm>
            <a:off x="8753474" y="494977"/>
            <a:ext cx="2600325" cy="711200"/>
          </a:xfrm>
        </p:spPr>
        <p:txBody>
          <a:bodyPr/>
          <a:lstStyle/>
          <a:p>
            <a:endParaRPr lang="en-GB"/>
          </a:p>
        </p:txBody>
      </p:sp>
    </p:spTree>
    <p:extLst>
      <p:ext uri="{BB962C8B-B14F-4D97-AF65-F5344CB8AC3E}">
        <p14:creationId xmlns:p14="http://schemas.microsoft.com/office/powerpoint/2010/main" val="3829708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16AB73-312A-DCD1-B9B1-161CBE97AF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34EA98-2713-697C-450D-C13BB4F963F5}"/>
              </a:ext>
            </a:extLst>
          </p:cNvPr>
          <p:cNvSpPr>
            <a:spLocks noGrp="1"/>
          </p:cNvSpPr>
          <p:nvPr>
            <p:ph type="title"/>
          </p:nvPr>
        </p:nvSpPr>
        <p:spPr>
          <a:xfrm>
            <a:off x="838200" y="384663"/>
            <a:ext cx="10515600" cy="1325563"/>
          </a:xfrm>
        </p:spPr>
        <p:txBody>
          <a:bodyPr/>
          <a:lstStyle/>
          <a:p>
            <a:r>
              <a:rPr lang="en-US" b="1">
                <a:solidFill>
                  <a:srgbClr val="2E4F68"/>
                </a:solidFill>
                <a:ea typeface="+mj-lt"/>
                <a:cs typeface="+mj-lt"/>
              </a:rPr>
              <a:t>Projected Cost Savings &amp; ROI</a:t>
            </a:r>
            <a:endParaRPr lang="en-US"/>
          </a:p>
        </p:txBody>
      </p:sp>
      <p:graphicFrame>
        <p:nvGraphicFramePr>
          <p:cNvPr id="7" name="Content Placeholder 6">
            <a:extLst>
              <a:ext uri="{FF2B5EF4-FFF2-40B4-BE49-F238E27FC236}">
                <a16:creationId xmlns:a16="http://schemas.microsoft.com/office/drawing/2014/main" id="{8C4B8E5C-2B10-8A35-AD4B-4CE6968BF628}"/>
              </a:ext>
            </a:extLst>
          </p:cNvPr>
          <p:cNvGraphicFramePr>
            <a:graphicFrameLocks noGrp="1"/>
          </p:cNvGraphicFramePr>
          <p:nvPr>
            <p:ph idx="1"/>
            <p:extLst>
              <p:ext uri="{D42A27DB-BD31-4B8C-83A1-F6EECF244321}">
                <p14:modId xmlns:p14="http://schemas.microsoft.com/office/powerpoint/2010/main" val="2347256719"/>
              </p:ext>
            </p:extLst>
          </p:nvPr>
        </p:nvGraphicFramePr>
        <p:xfrm>
          <a:off x="854868" y="1827133"/>
          <a:ext cx="10515600" cy="2682239"/>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4129440914"/>
                    </a:ext>
                  </a:extLst>
                </a:gridCol>
                <a:gridCol w="3505200">
                  <a:extLst>
                    <a:ext uri="{9D8B030D-6E8A-4147-A177-3AD203B41FA5}">
                      <a16:colId xmlns:a16="http://schemas.microsoft.com/office/drawing/2014/main" val="701514242"/>
                    </a:ext>
                  </a:extLst>
                </a:gridCol>
                <a:gridCol w="3505200">
                  <a:extLst>
                    <a:ext uri="{9D8B030D-6E8A-4147-A177-3AD203B41FA5}">
                      <a16:colId xmlns:a16="http://schemas.microsoft.com/office/drawing/2014/main" val="2059667870"/>
                    </a:ext>
                  </a:extLst>
                </a:gridCol>
              </a:tblGrid>
              <a:tr h="370840">
                <a:tc>
                  <a:txBody>
                    <a:bodyPr/>
                    <a:lstStyle/>
                    <a:p>
                      <a:pPr algn="ctr"/>
                      <a:r>
                        <a:rPr lang="en-US" sz="1200"/>
                        <a:t>Savings Category</a:t>
                      </a:r>
                    </a:p>
                  </a:txBody>
                  <a:tcPr/>
                </a:tc>
                <a:tc>
                  <a:txBody>
                    <a:bodyPr/>
                    <a:lstStyle/>
                    <a:p>
                      <a:pPr algn="ctr"/>
                      <a:r>
                        <a:rPr lang="en-US" sz="1200"/>
                        <a:t>Estimated Time Saving</a:t>
                      </a:r>
                    </a:p>
                    <a:p>
                      <a:pPr lvl="0" algn="ctr">
                        <a:buNone/>
                      </a:pPr>
                      <a:r>
                        <a:rPr lang="en-US" sz="1200"/>
                        <a:t>(monthly)</a:t>
                      </a:r>
                    </a:p>
                  </a:txBody>
                  <a:tcPr/>
                </a:tc>
                <a:tc>
                  <a:txBody>
                    <a:bodyPr/>
                    <a:lstStyle/>
                    <a:p>
                      <a:pPr algn="ctr"/>
                      <a:r>
                        <a:rPr lang="en-US" sz="1200"/>
                        <a:t>Estimated Time Saving </a:t>
                      </a:r>
                    </a:p>
                    <a:p>
                      <a:pPr lvl="0" algn="ctr">
                        <a:buNone/>
                      </a:pPr>
                      <a:r>
                        <a:rPr lang="en-US" sz="1200"/>
                        <a:t>(monthly)</a:t>
                      </a:r>
                    </a:p>
                  </a:txBody>
                  <a:tcPr/>
                </a:tc>
                <a:extLst>
                  <a:ext uri="{0D108BD9-81ED-4DB2-BD59-A6C34878D82A}">
                    <a16:rowId xmlns:a16="http://schemas.microsoft.com/office/drawing/2014/main" val="1137430233"/>
                  </a:ext>
                </a:extLst>
              </a:tr>
              <a:tr h="370840">
                <a:tc>
                  <a:txBody>
                    <a:bodyPr/>
                    <a:lstStyle/>
                    <a:p>
                      <a:r>
                        <a:rPr lang="en-US" sz="1200">
                          <a:solidFill>
                            <a:srgbClr val="2E4F68"/>
                          </a:solidFill>
                        </a:rPr>
                        <a:t>Admin time reduction</a:t>
                      </a:r>
                    </a:p>
                  </a:txBody>
                  <a:tcPr/>
                </a:tc>
                <a:tc>
                  <a:txBody>
                    <a:bodyPr/>
                    <a:lstStyle/>
                    <a:p>
                      <a:endParaRPr lang="en-US" sz="1200"/>
                    </a:p>
                  </a:txBody>
                  <a:tcPr/>
                </a:tc>
                <a:tc>
                  <a:txBody>
                    <a:bodyPr/>
                    <a:lstStyle/>
                    <a:p>
                      <a:endParaRPr lang="en-US" sz="1200"/>
                    </a:p>
                  </a:txBody>
                  <a:tcPr/>
                </a:tc>
                <a:extLst>
                  <a:ext uri="{0D108BD9-81ED-4DB2-BD59-A6C34878D82A}">
                    <a16:rowId xmlns:a16="http://schemas.microsoft.com/office/drawing/2014/main" val="3166031530"/>
                  </a:ext>
                </a:extLst>
              </a:tr>
              <a:tr h="370839">
                <a:tc>
                  <a:txBody>
                    <a:bodyPr/>
                    <a:lstStyle/>
                    <a:p>
                      <a:pPr lvl="0">
                        <a:buNone/>
                      </a:pPr>
                      <a:r>
                        <a:rPr lang="en-US" sz="1200">
                          <a:solidFill>
                            <a:srgbClr val="2E4F68"/>
                          </a:solidFill>
                        </a:rPr>
                        <a:t>Reduced paper/ink usage</a:t>
                      </a:r>
                    </a:p>
                  </a:txBody>
                  <a:tcPr/>
                </a:tc>
                <a:tc>
                  <a:txBody>
                    <a:bodyPr/>
                    <a:lstStyle/>
                    <a:p>
                      <a:pPr lvl="0">
                        <a:buNone/>
                      </a:pPr>
                      <a:endParaRPr lang="en-US" sz="1200"/>
                    </a:p>
                  </a:txBody>
                  <a:tcPr/>
                </a:tc>
                <a:tc>
                  <a:txBody>
                    <a:bodyPr/>
                    <a:lstStyle/>
                    <a:p>
                      <a:pPr lvl="0">
                        <a:buNone/>
                      </a:pPr>
                      <a:endParaRPr lang="en-US" sz="1200"/>
                    </a:p>
                  </a:txBody>
                  <a:tcPr/>
                </a:tc>
                <a:extLst>
                  <a:ext uri="{0D108BD9-81ED-4DB2-BD59-A6C34878D82A}">
                    <a16:rowId xmlns:a16="http://schemas.microsoft.com/office/drawing/2014/main" val="2160076940"/>
                  </a:ext>
                </a:extLst>
              </a:tr>
              <a:tr h="370840">
                <a:tc>
                  <a:txBody>
                    <a:bodyPr/>
                    <a:lstStyle/>
                    <a:p>
                      <a:r>
                        <a:rPr lang="en-US" sz="1200">
                          <a:solidFill>
                            <a:srgbClr val="2E4F68"/>
                          </a:solidFill>
                        </a:rPr>
                        <a:t>Fewer overpayments</a:t>
                      </a:r>
                    </a:p>
                  </a:txBody>
                  <a:tcPr/>
                </a:tc>
                <a:tc>
                  <a:txBody>
                    <a:bodyPr/>
                    <a:lstStyle/>
                    <a:p>
                      <a:endParaRPr lang="en-US" sz="1200"/>
                    </a:p>
                  </a:txBody>
                  <a:tcPr/>
                </a:tc>
                <a:tc>
                  <a:txBody>
                    <a:bodyPr/>
                    <a:lstStyle/>
                    <a:p>
                      <a:endParaRPr lang="en-US" sz="1200"/>
                    </a:p>
                  </a:txBody>
                  <a:tcPr/>
                </a:tc>
                <a:extLst>
                  <a:ext uri="{0D108BD9-81ED-4DB2-BD59-A6C34878D82A}">
                    <a16:rowId xmlns:a16="http://schemas.microsoft.com/office/drawing/2014/main" val="4069875699"/>
                  </a:ext>
                </a:extLst>
              </a:tr>
              <a:tr h="370840">
                <a:tc>
                  <a:txBody>
                    <a:bodyPr/>
                    <a:lstStyle/>
                    <a:p>
                      <a:r>
                        <a:rPr lang="en-US" sz="1200">
                          <a:solidFill>
                            <a:srgbClr val="2E4F68"/>
                          </a:solidFill>
                        </a:rPr>
                        <a:t>Early payment discounts</a:t>
                      </a:r>
                    </a:p>
                  </a:txBody>
                  <a:tcPr/>
                </a:tc>
                <a:tc>
                  <a:txBody>
                    <a:bodyPr/>
                    <a:lstStyle/>
                    <a:p>
                      <a:endParaRPr lang="en-US" sz="1200"/>
                    </a:p>
                  </a:txBody>
                  <a:tcPr/>
                </a:tc>
                <a:tc>
                  <a:txBody>
                    <a:bodyPr/>
                    <a:lstStyle/>
                    <a:p>
                      <a:endParaRPr lang="en-US" sz="1200"/>
                    </a:p>
                  </a:txBody>
                  <a:tcPr/>
                </a:tc>
                <a:extLst>
                  <a:ext uri="{0D108BD9-81ED-4DB2-BD59-A6C34878D82A}">
                    <a16:rowId xmlns:a16="http://schemas.microsoft.com/office/drawing/2014/main" val="408288490"/>
                  </a:ext>
                </a:extLst>
              </a:tr>
              <a:tr h="370840">
                <a:tc>
                  <a:txBody>
                    <a:bodyPr/>
                    <a:lstStyle/>
                    <a:p>
                      <a:r>
                        <a:rPr lang="en-US" sz="1200">
                          <a:solidFill>
                            <a:srgbClr val="2E4F68"/>
                          </a:solidFill>
                        </a:rPr>
                        <a:t>Fewer duplicate / bounced payments</a:t>
                      </a:r>
                    </a:p>
                  </a:txBody>
                  <a:tcPr/>
                </a:tc>
                <a:tc>
                  <a:txBody>
                    <a:bodyPr/>
                    <a:lstStyle/>
                    <a:p>
                      <a:endParaRPr lang="en-US" sz="1200"/>
                    </a:p>
                  </a:txBody>
                  <a:tcPr/>
                </a:tc>
                <a:tc>
                  <a:txBody>
                    <a:bodyPr/>
                    <a:lstStyle/>
                    <a:p>
                      <a:endParaRPr lang="en-US" sz="1200"/>
                    </a:p>
                  </a:txBody>
                  <a:tcPr/>
                </a:tc>
                <a:extLst>
                  <a:ext uri="{0D108BD9-81ED-4DB2-BD59-A6C34878D82A}">
                    <a16:rowId xmlns:a16="http://schemas.microsoft.com/office/drawing/2014/main" val="132821013"/>
                  </a:ext>
                </a:extLst>
              </a:tr>
              <a:tr h="370840">
                <a:tc>
                  <a:txBody>
                    <a:bodyPr/>
                    <a:lstStyle/>
                    <a:p>
                      <a:r>
                        <a:rPr lang="en-US" sz="1200" b="1">
                          <a:solidFill>
                            <a:srgbClr val="2E4F68"/>
                          </a:solidFill>
                        </a:rPr>
                        <a:t>Total Annual Savings</a:t>
                      </a:r>
                    </a:p>
                  </a:txBody>
                  <a:tcPr/>
                </a:tc>
                <a:tc>
                  <a:txBody>
                    <a:bodyPr/>
                    <a:lstStyle/>
                    <a:p>
                      <a:endParaRPr lang="en-US" sz="1200"/>
                    </a:p>
                  </a:txBody>
                  <a:tcPr/>
                </a:tc>
                <a:tc>
                  <a:txBody>
                    <a:bodyPr/>
                    <a:lstStyle/>
                    <a:p>
                      <a:endParaRPr lang="en-US" sz="1200"/>
                    </a:p>
                  </a:txBody>
                  <a:tcPr/>
                </a:tc>
                <a:extLst>
                  <a:ext uri="{0D108BD9-81ED-4DB2-BD59-A6C34878D82A}">
                    <a16:rowId xmlns:a16="http://schemas.microsoft.com/office/drawing/2014/main" val="3465436213"/>
                  </a:ext>
                </a:extLst>
              </a:tr>
            </a:tbl>
          </a:graphicData>
        </a:graphic>
      </p:graphicFrame>
      <p:sp>
        <p:nvSpPr>
          <p:cNvPr id="3" name="Picture Placeholder 4">
            <a:extLst>
              <a:ext uri="{FF2B5EF4-FFF2-40B4-BE49-F238E27FC236}">
                <a16:creationId xmlns:a16="http://schemas.microsoft.com/office/drawing/2014/main" id="{7940A338-B315-5D4B-E601-972560B9AC1B}"/>
              </a:ext>
            </a:extLst>
          </p:cNvPr>
          <p:cNvSpPr>
            <a:spLocks noGrp="1"/>
          </p:cNvSpPr>
          <p:nvPr>
            <p:ph type="pic" sz="quarter" idx="13"/>
          </p:nvPr>
        </p:nvSpPr>
        <p:spPr>
          <a:xfrm>
            <a:off x="8753472" y="501570"/>
            <a:ext cx="2600325" cy="711200"/>
          </a:xfrm>
        </p:spPr>
        <p:txBody>
          <a:bodyPr/>
          <a:lstStyle/>
          <a:p>
            <a:endParaRPr lang="en-GB"/>
          </a:p>
        </p:txBody>
      </p:sp>
      <p:sp>
        <p:nvSpPr>
          <p:cNvPr id="4" name="Rectangle 3">
            <a:extLst>
              <a:ext uri="{FF2B5EF4-FFF2-40B4-BE49-F238E27FC236}">
                <a16:creationId xmlns:a16="http://schemas.microsoft.com/office/drawing/2014/main" id="{210D2079-149F-2FD6-A8EA-CEEB7D4725E7}"/>
              </a:ext>
            </a:extLst>
          </p:cNvPr>
          <p:cNvSpPr/>
          <p:nvPr/>
        </p:nvSpPr>
        <p:spPr>
          <a:xfrm>
            <a:off x="838200" y="4877060"/>
            <a:ext cx="5091542" cy="1615815"/>
          </a:xfrm>
          <a:prstGeom prst="rect">
            <a:avLst/>
          </a:prstGeom>
          <a:solidFill>
            <a:srgbClr val="E7EAED"/>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E0CE1C9B-30F4-0518-2247-477066F0157B}"/>
              </a:ext>
            </a:extLst>
          </p:cNvPr>
          <p:cNvSpPr/>
          <p:nvPr/>
        </p:nvSpPr>
        <p:spPr>
          <a:xfrm>
            <a:off x="6262255" y="4877060"/>
            <a:ext cx="5091542" cy="1615815"/>
          </a:xfrm>
          <a:prstGeom prst="rect">
            <a:avLst/>
          </a:prstGeom>
          <a:solidFill>
            <a:srgbClr val="4BAE92">
              <a:alpha val="37000"/>
            </a:srgbClr>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EB9F8A5-C188-112A-00AE-DFCA357C18C5}"/>
              </a:ext>
            </a:extLst>
          </p:cNvPr>
          <p:cNvSpPr txBox="1"/>
          <p:nvPr/>
        </p:nvSpPr>
        <p:spPr>
          <a:xfrm>
            <a:off x="946728" y="5022667"/>
            <a:ext cx="4290290" cy="369332"/>
          </a:xfrm>
          <a:prstGeom prst="rect">
            <a:avLst/>
          </a:prstGeom>
          <a:noFill/>
        </p:spPr>
        <p:txBody>
          <a:bodyPr wrap="square" rtlCol="0" anchor="ctr">
            <a:spAutoFit/>
          </a:bodyPr>
          <a:lstStyle/>
          <a:p>
            <a:r>
              <a:rPr lang="en-GB" b="1">
                <a:solidFill>
                  <a:srgbClr val="2E4F68"/>
                </a:solidFill>
              </a:rPr>
              <a:t>Investment Summary</a:t>
            </a:r>
          </a:p>
        </p:txBody>
      </p:sp>
      <p:sp>
        <p:nvSpPr>
          <p:cNvPr id="8" name="TextBox 7">
            <a:extLst>
              <a:ext uri="{FF2B5EF4-FFF2-40B4-BE49-F238E27FC236}">
                <a16:creationId xmlns:a16="http://schemas.microsoft.com/office/drawing/2014/main" id="{DF51ECA0-8C27-BC1F-1605-6304F3C628B0}"/>
              </a:ext>
            </a:extLst>
          </p:cNvPr>
          <p:cNvSpPr txBox="1"/>
          <p:nvPr/>
        </p:nvSpPr>
        <p:spPr>
          <a:xfrm>
            <a:off x="6382328" y="5022667"/>
            <a:ext cx="4290290" cy="369332"/>
          </a:xfrm>
          <a:prstGeom prst="rect">
            <a:avLst/>
          </a:prstGeom>
          <a:noFill/>
        </p:spPr>
        <p:txBody>
          <a:bodyPr wrap="square" rtlCol="0" anchor="ctr">
            <a:spAutoFit/>
          </a:bodyPr>
          <a:lstStyle/>
          <a:p>
            <a:r>
              <a:rPr lang="en-GB" b="1">
                <a:solidFill>
                  <a:srgbClr val="2E4F68"/>
                </a:solidFill>
              </a:rPr>
              <a:t>3 Year Projection</a:t>
            </a:r>
          </a:p>
        </p:txBody>
      </p:sp>
      <p:sp>
        <p:nvSpPr>
          <p:cNvPr id="11" name="TextBox 10">
            <a:extLst>
              <a:ext uri="{FF2B5EF4-FFF2-40B4-BE49-F238E27FC236}">
                <a16:creationId xmlns:a16="http://schemas.microsoft.com/office/drawing/2014/main" id="{89A3C65B-5605-AC99-974B-DC84A9F54F37}"/>
              </a:ext>
            </a:extLst>
          </p:cNvPr>
          <p:cNvSpPr txBox="1"/>
          <p:nvPr/>
        </p:nvSpPr>
        <p:spPr>
          <a:xfrm>
            <a:off x="946728" y="5391999"/>
            <a:ext cx="6096000" cy="923330"/>
          </a:xfrm>
          <a:prstGeom prst="rect">
            <a:avLst/>
          </a:prstGeom>
          <a:noFill/>
        </p:spPr>
        <p:txBody>
          <a:bodyPr wrap="square">
            <a:spAutoFit/>
          </a:bodyPr>
          <a:lstStyle/>
          <a:p>
            <a:r>
              <a:rPr lang="en-GB">
                <a:solidFill>
                  <a:srgbClr val="2E4F68"/>
                </a:solidFill>
              </a:rPr>
              <a:t>Total Annual Investment: </a:t>
            </a:r>
          </a:p>
          <a:p>
            <a:endParaRPr lang="en-GB">
              <a:solidFill>
                <a:srgbClr val="2E4F68"/>
              </a:solidFill>
            </a:endParaRPr>
          </a:p>
          <a:p>
            <a:r>
              <a:rPr lang="en-GB">
                <a:solidFill>
                  <a:srgbClr val="2E4F68"/>
                </a:solidFill>
              </a:rPr>
              <a:t>Expected Breakeven Time:</a:t>
            </a:r>
          </a:p>
        </p:txBody>
      </p:sp>
      <p:sp>
        <p:nvSpPr>
          <p:cNvPr id="12" name="TextBox 11">
            <a:extLst>
              <a:ext uri="{FF2B5EF4-FFF2-40B4-BE49-F238E27FC236}">
                <a16:creationId xmlns:a16="http://schemas.microsoft.com/office/drawing/2014/main" id="{93755215-FDFE-258F-3905-11D683E78C92}"/>
              </a:ext>
            </a:extLst>
          </p:cNvPr>
          <p:cNvSpPr txBox="1"/>
          <p:nvPr/>
        </p:nvSpPr>
        <p:spPr>
          <a:xfrm>
            <a:off x="6382328" y="5391999"/>
            <a:ext cx="6096000" cy="923330"/>
          </a:xfrm>
          <a:prstGeom prst="rect">
            <a:avLst/>
          </a:prstGeom>
          <a:noFill/>
        </p:spPr>
        <p:txBody>
          <a:bodyPr wrap="square">
            <a:spAutoFit/>
          </a:bodyPr>
          <a:lstStyle/>
          <a:p>
            <a:r>
              <a:rPr lang="en-GB">
                <a:solidFill>
                  <a:srgbClr val="2E4F68"/>
                </a:solidFill>
              </a:rPr>
              <a:t>Total Savings:</a:t>
            </a:r>
          </a:p>
          <a:p>
            <a:endParaRPr lang="en-GB">
              <a:solidFill>
                <a:srgbClr val="2E4F68"/>
              </a:solidFill>
            </a:endParaRPr>
          </a:p>
          <a:p>
            <a:r>
              <a:rPr lang="en-GB">
                <a:solidFill>
                  <a:srgbClr val="2E4F68"/>
                </a:solidFill>
              </a:rPr>
              <a:t>Net ROI:</a:t>
            </a:r>
          </a:p>
        </p:txBody>
      </p:sp>
      <p:sp>
        <p:nvSpPr>
          <p:cNvPr id="9" name="Rectangle: Diagonal Corners Rounded 8">
            <a:extLst>
              <a:ext uri="{FF2B5EF4-FFF2-40B4-BE49-F238E27FC236}">
                <a16:creationId xmlns:a16="http://schemas.microsoft.com/office/drawing/2014/main" id="{226D886E-C0D8-AB10-669E-7CD86BC97086}"/>
              </a:ext>
            </a:extLst>
          </p:cNvPr>
          <p:cNvSpPr/>
          <p:nvPr/>
        </p:nvSpPr>
        <p:spPr>
          <a:xfrm>
            <a:off x="-20026" y="131860"/>
            <a:ext cx="3043936" cy="505968"/>
          </a:xfrm>
          <a:prstGeom prst="round2DiagRect">
            <a:avLst/>
          </a:prstGeom>
          <a:solidFill>
            <a:srgbClr val="4BAE92"/>
          </a:solidFill>
          <a:ln>
            <a:noFill/>
          </a:ln>
          <a:effectLst>
            <a:outerShdw blurRad="190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t>💡</a:t>
            </a:r>
            <a:r>
              <a:rPr lang="en-US" sz="1600">
                <a:solidFill>
                  <a:schemeClr val="bg1"/>
                </a:solidFill>
              </a:rPr>
              <a:t>Use </a:t>
            </a:r>
            <a:r>
              <a:rPr lang="en-US" sz="1600">
                <a:solidFill>
                  <a:schemeClr val="bg1"/>
                </a:solidFill>
                <a:hlinkClick r:id="rId2">
                  <a:extLst>
                    <a:ext uri="{A12FA001-AC4F-418D-AE19-62706E023703}">
                      <ahyp:hlinkClr xmlns:ahyp="http://schemas.microsoft.com/office/drawing/2018/hyperlinkcolor" val="tx"/>
                    </a:ext>
                  </a:extLst>
                </a:hlinkClick>
              </a:rPr>
              <a:t>ROI Calculator Tool</a:t>
            </a:r>
            <a:r>
              <a:rPr lang="en-US" sz="1600">
                <a:solidFill>
                  <a:schemeClr val="bg1"/>
                </a:solidFill>
              </a:rPr>
              <a:t>!</a:t>
            </a:r>
            <a:endParaRPr lang="en-US" sz="1600">
              <a:solidFill>
                <a:schemeClr val="bg1"/>
              </a:solidFill>
              <a:hlinkClick r:id="rId2">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985165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D6F5B5-FD5B-61EA-3000-A8C02447DD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9C78AF-4FD8-E29B-675E-B55C9FF28660}"/>
              </a:ext>
            </a:extLst>
          </p:cNvPr>
          <p:cNvSpPr>
            <a:spLocks noGrp="1"/>
          </p:cNvSpPr>
          <p:nvPr>
            <p:ph type="title"/>
          </p:nvPr>
        </p:nvSpPr>
        <p:spPr/>
        <p:txBody>
          <a:bodyPr/>
          <a:lstStyle/>
          <a:p>
            <a:r>
              <a:rPr lang="en-US" b="1">
                <a:solidFill>
                  <a:srgbClr val="2E4F68"/>
                </a:solidFill>
                <a:ea typeface="+mj-lt"/>
                <a:cs typeface="+mj-lt"/>
              </a:rPr>
              <a:t>Strategic Benefits Beyond </a:t>
            </a:r>
            <a:br>
              <a:rPr lang="en-US" b="1">
                <a:solidFill>
                  <a:srgbClr val="2E4F68"/>
                </a:solidFill>
                <a:ea typeface="+mj-lt"/>
                <a:cs typeface="+mj-lt"/>
              </a:rPr>
            </a:br>
            <a:r>
              <a:rPr lang="en-US" b="1">
                <a:solidFill>
                  <a:srgbClr val="2E4F68"/>
                </a:solidFill>
                <a:ea typeface="+mj-lt"/>
                <a:cs typeface="+mj-lt"/>
              </a:rPr>
              <a:t>Cost Savings</a:t>
            </a:r>
          </a:p>
        </p:txBody>
      </p:sp>
      <p:sp>
        <p:nvSpPr>
          <p:cNvPr id="4" name="Content Placeholder 3">
            <a:extLst>
              <a:ext uri="{FF2B5EF4-FFF2-40B4-BE49-F238E27FC236}">
                <a16:creationId xmlns:a16="http://schemas.microsoft.com/office/drawing/2014/main" id="{E8E4F372-3344-7003-24DE-4D2E3DE5F1BC}"/>
              </a:ext>
            </a:extLst>
          </p:cNvPr>
          <p:cNvSpPr>
            <a:spLocks noGrp="1"/>
          </p:cNvSpPr>
          <p:nvPr>
            <p:ph idx="1"/>
          </p:nvPr>
        </p:nvSpPr>
        <p:spPr>
          <a:xfrm>
            <a:off x="838200" y="1825625"/>
            <a:ext cx="10515600" cy="813880"/>
          </a:xfrm>
        </p:spPr>
        <p:txBody>
          <a:bodyPr vert="horz" lIns="91440" tIns="45720" rIns="91440" bIns="45720" rtlCol="0" anchor="t">
            <a:normAutofit/>
          </a:bodyPr>
          <a:lstStyle/>
          <a:p>
            <a:pPr marL="0" indent="0">
              <a:buNone/>
            </a:pPr>
            <a:r>
              <a:rPr lang="en-US" sz="1700">
                <a:solidFill>
                  <a:srgbClr val="2E4F68"/>
                </a:solidFill>
                <a:ea typeface="+mn-lt"/>
                <a:cs typeface="+mn-lt"/>
              </a:rPr>
              <a:t>This slide helps you </a:t>
            </a:r>
            <a:r>
              <a:rPr lang="en-GB" sz="1700">
                <a:solidFill>
                  <a:srgbClr val="2E4F68"/>
                </a:solidFill>
                <a:ea typeface="+mn-lt"/>
                <a:cs typeface="+mn-lt"/>
              </a:rPr>
              <a:t>surpass the numbers to showcase how AP automation aligns with your </a:t>
            </a:r>
            <a:r>
              <a:rPr lang="en-US" sz="1700">
                <a:solidFill>
                  <a:srgbClr val="2E4F68"/>
                </a:solidFill>
                <a:ea typeface="+mn-lt"/>
                <a:cs typeface="+mn-lt"/>
              </a:rPr>
              <a:t>business goals. </a:t>
            </a:r>
          </a:p>
          <a:p>
            <a:pPr marL="0" indent="0">
              <a:buNone/>
            </a:pPr>
            <a:r>
              <a:rPr lang="en-US" sz="1700">
                <a:solidFill>
                  <a:srgbClr val="2E4F68"/>
                </a:solidFill>
                <a:ea typeface="+mn-lt"/>
                <a:cs typeface="+mn-lt"/>
              </a:rPr>
              <a:t>Enter your benefits below.</a:t>
            </a:r>
            <a:endParaRPr lang="en-US" sz="1700">
              <a:solidFill>
                <a:schemeClr val="bg1"/>
              </a:solidFill>
            </a:endParaRPr>
          </a:p>
          <a:p>
            <a:endParaRPr lang="en-US"/>
          </a:p>
        </p:txBody>
      </p:sp>
      <p:sp>
        <p:nvSpPr>
          <p:cNvPr id="3" name="Content Placeholder 2">
            <a:extLst>
              <a:ext uri="{FF2B5EF4-FFF2-40B4-BE49-F238E27FC236}">
                <a16:creationId xmlns:a16="http://schemas.microsoft.com/office/drawing/2014/main" id="{3F0550D5-D4BC-7BD5-5242-606AD9B503E6}"/>
              </a:ext>
            </a:extLst>
          </p:cNvPr>
          <p:cNvSpPr txBox="1">
            <a:spLocks/>
          </p:cNvSpPr>
          <p:nvPr/>
        </p:nvSpPr>
        <p:spPr>
          <a:xfrm>
            <a:off x="838200" y="2774443"/>
            <a:ext cx="5181600" cy="140090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4BAE92"/>
              </a:buClr>
              <a:buNone/>
            </a:pPr>
            <a:r>
              <a:rPr lang="en-US" sz="1600" b="1">
                <a:solidFill>
                  <a:srgbClr val="2E4F68"/>
                </a:solidFill>
                <a:ea typeface="+mn-lt"/>
                <a:cs typeface="+mn-lt"/>
              </a:rPr>
              <a:t>Operational Excellence</a:t>
            </a:r>
          </a:p>
          <a:p>
            <a:pPr>
              <a:buClr>
                <a:srgbClr val="4BAE92"/>
              </a:buClr>
            </a:pPr>
            <a:r>
              <a:rPr lang="en-US" sz="1600">
                <a:solidFill>
                  <a:srgbClr val="2E4F68"/>
                </a:solidFill>
                <a:ea typeface="+mn-lt"/>
                <a:cs typeface="+mn-lt"/>
              </a:rPr>
              <a:t>Enables scale without increasing headcount</a:t>
            </a:r>
          </a:p>
          <a:p>
            <a:pPr>
              <a:buClr>
                <a:srgbClr val="4BAE92"/>
              </a:buClr>
            </a:pPr>
            <a:r>
              <a:rPr lang="en-US" sz="1600">
                <a:solidFill>
                  <a:srgbClr val="2E4F68"/>
                </a:solidFill>
                <a:ea typeface="+mn-lt"/>
                <a:cs typeface="+mn-lt"/>
              </a:rPr>
              <a:t>Improves team happiness and reduces stress</a:t>
            </a:r>
          </a:p>
          <a:p>
            <a:pPr>
              <a:buClr>
                <a:srgbClr val="4BAE92"/>
              </a:buClr>
            </a:pPr>
            <a:r>
              <a:rPr lang="en-US" sz="1600">
                <a:solidFill>
                  <a:srgbClr val="2E4F68"/>
                </a:solidFill>
                <a:ea typeface="+mn-lt"/>
                <a:cs typeface="+mn-lt"/>
              </a:rPr>
              <a:t>Strengthens controls and forecasting</a:t>
            </a:r>
          </a:p>
        </p:txBody>
      </p:sp>
      <p:sp>
        <p:nvSpPr>
          <p:cNvPr id="5" name="Content Placeholder 3">
            <a:extLst>
              <a:ext uri="{FF2B5EF4-FFF2-40B4-BE49-F238E27FC236}">
                <a16:creationId xmlns:a16="http://schemas.microsoft.com/office/drawing/2014/main" id="{183E9EEF-FCAD-ADBD-5A66-93F76060D599}"/>
              </a:ext>
            </a:extLst>
          </p:cNvPr>
          <p:cNvSpPr txBox="1">
            <a:spLocks/>
          </p:cNvSpPr>
          <p:nvPr/>
        </p:nvSpPr>
        <p:spPr>
          <a:xfrm>
            <a:off x="6172199" y="2774442"/>
            <a:ext cx="5181600" cy="14009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4BAE92"/>
              </a:buClr>
              <a:buNone/>
            </a:pPr>
            <a:r>
              <a:rPr lang="en-US" sz="1600" b="1">
                <a:solidFill>
                  <a:srgbClr val="2E4F68"/>
                </a:solidFill>
                <a:ea typeface="+mn-lt"/>
                <a:cs typeface="+mn-lt"/>
              </a:rPr>
              <a:t>Strategic Value</a:t>
            </a:r>
          </a:p>
          <a:p>
            <a:pPr>
              <a:buClr>
                <a:srgbClr val="4BAE92"/>
              </a:buClr>
              <a:buFont typeface="Arial"/>
              <a:buChar char="•"/>
            </a:pPr>
            <a:r>
              <a:rPr lang="en-GB" sz="1600">
                <a:solidFill>
                  <a:srgbClr val="2E4F68"/>
                </a:solidFill>
                <a:ea typeface="+mn-lt"/>
                <a:cs typeface="+mn-lt"/>
              </a:rPr>
              <a:t>Improves supplier relationships </a:t>
            </a:r>
          </a:p>
          <a:p>
            <a:pPr>
              <a:buClr>
                <a:srgbClr val="4BAE92"/>
              </a:buClr>
              <a:buFont typeface="Arial"/>
              <a:buChar char="•"/>
            </a:pPr>
            <a:r>
              <a:rPr lang="en-GB" sz="1600">
                <a:solidFill>
                  <a:srgbClr val="2E4F68"/>
                </a:solidFill>
                <a:ea typeface="+mn-lt"/>
                <a:cs typeface="+mn-lt"/>
              </a:rPr>
              <a:t>Supports ESG initiatives </a:t>
            </a:r>
          </a:p>
          <a:p>
            <a:pPr>
              <a:buClr>
                <a:srgbClr val="4BAE92"/>
              </a:buClr>
              <a:buFont typeface="Arial"/>
              <a:buChar char="•"/>
            </a:pPr>
            <a:r>
              <a:rPr lang="en-GB" sz="1600">
                <a:solidFill>
                  <a:srgbClr val="2E4F68"/>
                </a:solidFill>
                <a:ea typeface="+mn-lt"/>
                <a:cs typeface="+mn-lt"/>
              </a:rPr>
              <a:t>Maximises ERP software investment</a:t>
            </a:r>
            <a:endParaRPr lang="en-US" sz="1600">
              <a:solidFill>
                <a:srgbClr val="2E4F68"/>
              </a:solidFill>
              <a:ea typeface="+mn-lt"/>
              <a:cs typeface="+mn-lt"/>
            </a:endParaRPr>
          </a:p>
        </p:txBody>
      </p:sp>
      <p:sp>
        <p:nvSpPr>
          <p:cNvPr id="6" name="Rectangle 5">
            <a:extLst>
              <a:ext uri="{FF2B5EF4-FFF2-40B4-BE49-F238E27FC236}">
                <a16:creationId xmlns:a16="http://schemas.microsoft.com/office/drawing/2014/main" id="{EB574912-1C55-3058-0C05-874016BADA72}"/>
              </a:ext>
            </a:extLst>
          </p:cNvPr>
          <p:cNvSpPr/>
          <p:nvPr/>
        </p:nvSpPr>
        <p:spPr>
          <a:xfrm>
            <a:off x="838200" y="4430598"/>
            <a:ext cx="10515599" cy="2062277"/>
          </a:xfrm>
          <a:prstGeom prst="rect">
            <a:avLst/>
          </a:prstGeom>
          <a:solidFill>
            <a:srgbClr val="4BAE92">
              <a:alpha val="37000"/>
            </a:srgbClr>
          </a:solidFill>
          <a:ln>
            <a:noFill/>
          </a:ln>
          <a:effectLst>
            <a:softEdge rad="1143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6BB0B075-27AC-96F2-3536-E3287C00ECDB}"/>
              </a:ext>
            </a:extLst>
          </p:cNvPr>
          <p:cNvSpPr txBox="1"/>
          <p:nvPr/>
        </p:nvSpPr>
        <p:spPr>
          <a:xfrm>
            <a:off x="1132027" y="4782596"/>
            <a:ext cx="9148618" cy="369332"/>
          </a:xfrm>
          <a:prstGeom prst="rect">
            <a:avLst/>
          </a:prstGeom>
          <a:noFill/>
        </p:spPr>
        <p:txBody>
          <a:bodyPr wrap="square" rtlCol="0" anchor="ctr">
            <a:spAutoFit/>
          </a:bodyPr>
          <a:lstStyle/>
          <a:p>
            <a:r>
              <a:rPr lang="en-GB" b="1">
                <a:solidFill>
                  <a:srgbClr val="2E4F68"/>
                </a:solidFill>
              </a:rPr>
              <a:t>Alignment with Company Priorities</a:t>
            </a:r>
            <a:endParaRPr lang="en-GB">
              <a:solidFill>
                <a:srgbClr val="2E4F68"/>
              </a:solidFill>
            </a:endParaRPr>
          </a:p>
        </p:txBody>
      </p:sp>
      <p:sp>
        <p:nvSpPr>
          <p:cNvPr id="8" name="TextBox 7">
            <a:extLst>
              <a:ext uri="{FF2B5EF4-FFF2-40B4-BE49-F238E27FC236}">
                <a16:creationId xmlns:a16="http://schemas.microsoft.com/office/drawing/2014/main" id="{10333EA4-A29E-F481-FFAC-497BCE63B370}"/>
              </a:ext>
            </a:extLst>
          </p:cNvPr>
          <p:cNvSpPr txBox="1"/>
          <p:nvPr/>
        </p:nvSpPr>
        <p:spPr>
          <a:xfrm>
            <a:off x="1132027" y="5236539"/>
            <a:ext cx="9148618" cy="923330"/>
          </a:xfrm>
          <a:prstGeom prst="rect">
            <a:avLst/>
          </a:prstGeom>
          <a:noFill/>
        </p:spPr>
        <p:txBody>
          <a:bodyPr wrap="square" rtlCol="0" anchor="ctr">
            <a:spAutoFit/>
          </a:bodyPr>
          <a:lstStyle/>
          <a:p>
            <a:r>
              <a:rPr lang="en-GB" b="1">
                <a:solidFill>
                  <a:srgbClr val="2E4F68"/>
                </a:solidFill>
              </a:rPr>
              <a:t>Priority 1: </a:t>
            </a:r>
            <a:r>
              <a:rPr lang="en-GB" i="1" err="1">
                <a:solidFill>
                  <a:srgbClr val="2E4F68"/>
                </a:solidFill>
              </a:rPr>
              <a:t>e.g</a:t>
            </a:r>
            <a:r>
              <a:rPr lang="en-GB" i="1">
                <a:solidFill>
                  <a:srgbClr val="2E4F68"/>
                </a:solidFill>
              </a:rPr>
              <a:t> Digital Transformation</a:t>
            </a:r>
          </a:p>
          <a:p>
            <a:endParaRPr lang="en-GB" i="1">
              <a:solidFill>
                <a:srgbClr val="2E4F68"/>
              </a:solidFill>
            </a:endParaRPr>
          </a:p>
          <a:p>
            <a:r>
              <a:rPr lang="en-GB" b="1">
                <a:solidFill>
                  <a:srgbClr val="2E4F68"/>
                </a:solidFill>
              </a:rPr>
              <a:t>Priority 2: </a:t>
            </a:r>
            <a:r>
              <a:rPr lang="en-GB" i="1" err="1">
                <a:solidFill>
                  <a:srgbClr val="2E4F68"/>
                </a:solidFill>
              </a:rPr>
              <a:t>e.g</a:t>
            </a:r>
            <a:r>
              <a:rPr lang="en-GB" i="1">
                <a:solidFill>
                  <a:srgbClr val="2E4F68"/>
                </a:solidFill>
              </a:rPr>
              <a:t> Reduce employee churn rates</a:t>
            </a:r>
          </a:p>
        </p:txBody>
      </p:sp>
      <p:sp>
        <p:nvSpPr>
          <p:cNvPr id="9" name="Picture Placeholder 4">
            <a:extLst>
              <a:ext uri="{FF2B5EF4-FFF2-40B4-BE49-F238E27FC236}">
                <a16:creationId xmlns:a16="http://schemas.microsoft.com/office/drawing/2014/main" id="{44FE9241-B66F-597E-62B1-9BAB3DF0997D}"/>
              </a:ext>
            </a:extLst>
          </p:cNvPr>
          <p:cNvSpPr>
            <a:spLocks noGrp="1"/>
          </p:cNvSpPr>
          <p:nvPr>
            <p:ph type="pic" sz="quarter" idx="13"/>
          </p:nvPr>
        </p:nvSpPr>
        <p:spPr>
          <a:xfrm>
            <a:off x="8753472" y="501570"/>
            <a:ext cx="2600325" cy="711200"/>
          </a:xfrm>
        </p:spPr>
        <p:txBody>
          <a:bodyPr/>
          <a:lstStyle/>
          <a:p>
            <a:endParaRPr lang="en-GB"/>
          </a:p>
        </p:txBody>
      </p:sp>
    </p:spTree>
    <p:extLst>
      <p:ext uri="{BB962C8B-B14F-4D97-AF65-F5344CB8AC3E}">
        <p14:creationId xmlns:p14="http://schemas.microsoft.com/office/powerpoint/2010/main" val="976970995"/>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F9B52A-1A15-0233-DBCD-CE50BD3B8A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6418B7-F9D7-E867-461E-3CC456B421CA}"/>
              </a:ext>
            </a:extLst>
          </p:cNvPr>
          <p:cNvSpPr>
            <a:spLocks noGrp="1"/>
          </p:cNvSpPr>
          <p:nvPr>
            <p:ph type="title"/>
          </p:nvPr>
        </p:nvSpPr>
        <p:spPr/>
        <p:txBody>
          <a:bodyPr/>
          <a:lstStyle/>
          <a:p>
            <a:r>
              <a:rPr lang="en-US" b="1">
                <a:solidFill>
                  <a:srgbClr val="2E4F68"/>
                </a:solidFill>
                <a:ea typeface="+mj-lt"/>
                <a:cs typeface="+mj-lt"/>
              </a:rPr>
              <a:t>Implementation Plan &amp; Timeline</a:t>
            </a:r>
          </a:p>
        </p:txBody>
      </p:sp>
      <p:graphicFrame>
        <p:nvGraphicFramePr>
          <p:cNvPr id="7" name="Table 6">
            <a:extLst>
              <a:ext uri="{FF2B5EF4-FFF2-40B4-BE49-F238E27FC236}">
                <a16:creationId xmlns:a16="http://schemas.microsoft.com/office/drawing/2014/main" id="{727BFBDD-0702-9229-842C-6267A725FAE8}"/>
              </a:ext>
            </a:extLst>
          </p:cNvPr>
          <p:cNvGraphicFramePr>
            <a:graphicFrameLocks noGrp="1"/>
          </p:cNvGraphicFramePr>
          <p:nvPr>
            <p:extLst>
              <p:ext uri="{D42A27DB-BD31-4B8C-83A1-F6EECF244321}">
                <p14:modId xmlns:p14="http://schemas.microsoft.com/office/powerpoint/2010/main" val="3722708352"/>
              </p:ext>
            </p:extLst>
          </p:nvPr>
        </p:nvGraphicFramePr>
        <p:xfrm>
          <a:off x="838197" y="1933120"/>
          <a:ext cx="10515600" cy="3515959"/>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760959048"/>
                    </a:ext>
                  </a:extLst>
                </a:gridCol>
                <a:gridCol w="2628900">
                  <a:extLst>
                    <a:ext uri="{9D8B030D-6E8A-4147-A177-3AD203B41FA5}">
                      <a16:colId xmlns:a16="http://schemas.microsoft.com/office/drawing/2014/main" val="1328610817"/>
                    </a:ext>
                  </a:extLst>
                </a:gridCol>
                <a:gridCol w="2628900">
                  <a:extLst>
                    <a:ext uri="{9D8B030D-6E8A-4147-A177-3AD203B41FA5}">
                      <a16:colId xmlns:a16="http://schemas.microsoft.com/office/drawing/2014/main" val="2856226849"/>
                    </a:ext>
                  </a:extLst>
                </a:gridCol>
                <a:gridCol w="2628900">
                  <a:extLst>
                    <a:ext uri="{9D8B030D-6E8A-4147-A177-3AD203B41FA5}">
                      <a16:colId xmlns:a16="http://schemas.microsoft.com/office/drawing/2014/main" val="4235027592"/>
                    </a:ext>
                  </a:extLst>
                </a:gridCol>
              </a:tblGrid>
              <a:tr h="471810">
                <a:tc>
                  <a:txBody>
                    <a:bodyPr/>
                    <a:lstStyle/>
                    <a:p>
                      <a:pPr lvl="0">
                        <a:buNone/>
                      </a:pPr>
                      <a:r>
                        <a:rPr lang="en-US"/>
                        <a:t>Phase</a:t>
                      </a:r>
                    </a:p>
                  </a:txBody>
                  <a:tcPr/>
                </a:tc>
                <a:tc>
                  <a:txBody>
                    <a:bodyPr/>
                    <a:lstStyle/>
                    <a:p>
                      <a:pPr lvl="0">
                        <a:buNone/>
                      </a:pPr>
                      <a:r>
                        <a:rPr lang="en-US"/>
                        <a:t>Timeline</a:t>
                      </a:r>
                    </a:p>
                  </a:txBody>
                  <a:tcPr/>
                </a:tc>
                <a:tc>
                  <a:txBody>
                    <a:bodyPr/>
                    <a:lstStyle/>
                    <a:p>
                      <a:pPr lvl="0">
                        <a:buNone/>
                      </a:pPr>
                      <a:r>
                        <a:rPr lang="en-US"/>
                        <a:t>Owner</a:t>
                      </a:r>
                    </a:p>
                  </a:txBody>
                  <a:tcPr/>
                </a:tc>
                <a:tc>
                  <a:txBody>
                    <a:bodyPr/>
                    <a:lstStyle/>
                    <a:p>
                      <a:pPr lvl="0">
                        <a:buNone/>
                      </a:pPr>
                      <a:r>
                        <a:rPr lang="en-US"/>
                        <a:t>Key Activities</a:t>
                      </a:r>
                    </a:p>
                  </a:txBody>
                  <a:tcPr/>
                </a:tc>
                <a:extLst>
                  <a:ext uri="{0D108BD9-81ED-4DB2-BD59-A6C34878D82A}">
                    <a16:rowId xmlns:a16="http://schemas.microsoft.com/office/drawing/2014/main" val="2957984644"/>
                  </a:ext>
                </a:extLst>
              </a:tr>
              <a:tr h="814358">
                <a:tc>
                  <a:txBody>
                    <a:bodyPr/>
                    <a:lstStyle/>
                    <a:p>
                      <a:r>
                        <a:rPr lang="en-US">
                          <a:solidFill>
                            <a:srgbClr val="2E4F68"/>
                          </a:solidFill>
                        </a:rPr>
                        <a:t>Vendor Confirmation</a:t>
                      </a:r>
                    </a:p>
                  </a:txBody>
                  <a:tcPr/>
                </a:tc>
                <a:tc>
                  <a:txBody>
                    <a:bodyPr/>
                    <a:lstStyle/>
                    <a:p>
                      <a:r>
                        <a:rPr lang="en-US">
                          <a:solidFill>
                            <a:srgbClr val="2E4F68"/>
                          </a:solidFill>
                        </a:rPr>
                        <a:t>[Date]</a:t>
                      </a:r>
                    </a:p>
                  </a:txBody>
                  <a:tcPr/>
                </a:tc>
                <a:tc>
                  <a:txBody>
                    <a:bodyPr/>
                    <a:lstStyle/>
                    <a:p>
                      <a:r>
                        <a:rPr lang="en-US">
                          <a:solidFill>
                            <a:srgbClr val="2E4F68"/>
                          </a:solidFill>
                        </a:rPr>
                        <a:t>[Your Name]</a:t>
                      </a:r>
                    </a:p>
                  </a:txBody>
                  <a:tcPr/>
                </a:tc>
                <a:tc>
                  <a:txBody>
                    <a:bodyPr/>
                    <a:lstStyle/>
                    <a:p>
                      <a:endParaRPr lang="en-US"/>
                    </a:p>
                  </a:txBody>
                  <a:tcPr/>
                </a:tc>
                <a:extLst>
                  <a:ext uri="{0D108BD9-81ED-4DB2-BD59-A6C34878D82A}">
                    <a16:rowId xmlns:a16="http://schemas.microsoft.com/office/drawing/2014/main" val="891542966"/>
                  </a:ext>
                </a:extLst>
              </a:tr>
              <a:tr h="814358">
                <a:tc>
                  <a:txBody>
                    <a:bodyPr/>
                    <a:lstStyle/>
                    <a:p>
                      <a:pPr lvl="0" algn="l">
                        <a:lnSpc>
                          <a:spcPct val="100000"/>
                        </a:lnSpc>
                        <a:spcBef>
                          <a:spcPts val="0"/>
                        </a:spcBef>
                        <a:spcAft>
                          <a:spcPts val="0"/>
                        </a:spcAft>
                        <a:buNone/>
                      </a:pPr>
                      <a:r>
                        <a:rPr lang="en-US">
                          <a:solidFill>
                            <a:srgbClr val="2E4F68"/>
                          </a:solidFill>
                        </a:rPr>
                        <a:t>Set-up &amp; onboarding</a:t>
                      </a:r>
                    </a:p>
                  </a:txBody>
                  <a:tcPr/>
                </a:tc>
                <a:tc>
                  <a:txBody>
                    <a:bodyPr/>
                    <a:lstStyle/>
                    <a:p>
                      <a:r>
                        <a:rPr lang="en-US">
                          <a:solidFill>
                            <a:srgbClr val="2E4F68"/>
                          </a:solidFill>
                        </a:rPr>
                        <a:t>[Date Range]</a:t>
                      </a:r>
                    </a:p>
                  </a:txBody>
                  <a:tcPr/>
                </a:tc>
                <a:tc>
                  <a:txBody>
                    <a:bodyPr/>
                    <a:lstStyle/>
                    <a:p>
                      <a:r>
                        <a:rPr lang="en-US">
                          <a:solidFill>
                            <a:srgbClr val="2E4F68"/>
                          </a:solidFill>
                        </a:rPr>
                        <a:t>[Vendor + IT + Finance Dept]</a:t>
                      </a:r>
                    </a:p>
                  </a:txBody>
                  <a:tcPr/>
                </a:tc>
                <a:tc>
                  <a:txBody>
                    <a:bodyPr/>
                    <a:lstStyle/>
                    <a:p>
                      <a:endParaRPr lang="en-US"/>
                    </a:p>
                  </a:txBody>
                  <a:tcPr/>
                </a:tc>
                <a:extLst>
                  <a:ext uri="{0D108BD9-81ED-4DB2-BD59-A6C34878D82A}">
                    <a16:rowId xmlns:a16="http://schemas.microsoft.com/office/drawing/2014/main" val="2590118290"/>
                  </a:ext>
                </a:extLst>
              </a:tr>
              <a:tr h="471811">
                <a:tc>
                  <a:txBody>
                    <a:bodyPr/>
                    <a:lstStyle/>
                    <a:p>
                      <a:pPr lvl="0" algn="l">
                        <a:lnSpc>
                          <a:spcPct val="100000"/>
                        </a:lnSpc>
                        <a:spcBef>
                          <a:spcPts val="0"/>
                        </a:spcBef>
                        <a:spcAft>
                          <a:spcPts val="0"/>
                        </a:spcAft>
                        <a:buNone/>
                      </a:pPr>
                      <a:r>
                        <a:rPr lang="en-US">
                          <a:solidFill>
                            <a:srgbClr val="2E4F68"/>
                          </a:solidFill>
                        </a:rPr>
                        <a:t>Staff training</a:t>
                      </a:r>
                    </a:p>
                  </a:txBody>
                  <a:tcPr/>
                </a:tc>
                <a:tc>
                  <a:txBody>
                    <a:bodyPr/>
                    <a:lstStyle/>
                    <a:p>
                      <a:r>
                        <a:rPr lang="en-US">
                          <a:solidFill>
                            <a:srgbClr val="2E4F68"/>
                          </a:solidFill>
                        </a:rPr>
                        <a:t>[Date Range]</a:t>
                      </a:r>
                    </a:p>
                  </a:txBody>
                  <a:tcPr/>
                </a:tc>
                <a:tc>
                  <a:txBody>
                    <a:bodyPr/>
                    <a:lstStyle/>
                    <a:p>
                      <a:r>
                        <a:rPr lang="en-US">
                          <a:solidFill>
                            <a:srgbClr val="2E4F68"/>
                          </a:solidFill>
                        </a:rPr>
                        <a:t>[Finance Lead]</a:t>
                      </a:r>
                    </a:p>
                  </a:txBody>
                  <a:tcPr/>
                </a:tc>
                <a:tc>
                  <a:txBody>
                    <a:bodyPr/>
                    <a:lstStyle/>
                    <a:p>
                      <a:endParaRPr lang="en-US"/>
                    </a:p>
                  </a:txBody>
                  <a:tcPr/>
                </a:tc>
                <a:extLst>
                  <a:ext uri="{0D108BD9-81ED-4DB2-BD59-A6C34878D82A}">
                    <a16:rowId xmlns:a16="http://schemas.microsoft.com/office/drawing/2014/main" val="2493630507"/>
                  </a:ext>
                </a:extLst>
              </a:tr>
              <a:tr h="471811">
                <a:tc>
                  <a:txBody>
                    <a:bodyPr/>
                    <a:lstStyle/>
                    <a:p>
                      <a:pPr lvl="0" algn="l">
                        <a:lnSpc>
                          <a:spcPct val="100000"/>
                        </a:lnSpc>
                        <a:spcBef>
                          <a:spcPts val="0"/>
                        </a:spcBef>
                        <a:spcAft>
                          <a:spcPts val="0"/>
                        </a:spcAft>
                        <a:buNone/>
                      </a:pPr>
                      <a:r>
                        <a:rPr lang="en-US">
                          <a:solidFill>
                            <a:srgbClr val="2E4F68"/>
                          </a:solidFill>
                        </a:rPr>
                        <a:t>Go-live</a:t>
                      </a:r>
                    </a:p>
                  </a:txBody>
                  <a:tcPr/>
                </a:tc>
                <a:tc>
                  <a:txBody>
                    <a:bodyPr/>
                    <a:lstStyle/>
                    <a:p>
                      <a:r>
                        <a:rPr lang="en-US">
                          <a:solidFill>
                            <a:srgbClr val="2E4F68"/>
                          </a:solidFill>
                        </a:rPr>
                        <a:t>[Date]</a:t>
                      </a:r>
                    </a:p>
                  </a:txBody>
                  <a:tcPr/>
                </a:tc>
                <a:tc>
                  <a:txBody>
                    <a:bodyPr/>
                    <a:lstStyle/>
                    <a:p>
                      <a:r>
                        <a:rPr lang="en-US">
                          <a:solidFill>
                            <a:srgbClr val="2E4F68"/>
                          </a:solidFill>
                        </a:rPr>
                        <a:t>[Finance Team]</a:t>
                      </a:r>
                    </a:p>
                  </a:txBody>
                  <a:tcPr/>
                </a:tc>
                <a:tc>
                  <a:txBody>
                    <a:bodyPr/>
                    <a:lstStyle/>
                    <a:p>
                      <a:endParaRPr lang="en-US"/>
                    </a:p>
                  </a:txBody>
                  <a:tcPr/>
                </a:tc>
                <a:extLst>
                  <a:ext uri="{0D108BD9-81ED-4DB2-BD59-A6C34878D82A}">
                    <a16:rowId xmlns:a16="http://schemas.microsoft.com/office/drawing/2014/main" val="3400907744"/>
                  </a:ext>
                </a:extLst>
              </a:tr>
              <a:tr h="471811">
                <a:tc>
                  <a:txBody>
                    <a:bodyPr/>
                    <a:lstStyle/>
                    <a:p>
                      <a:r>
                        <a:rPr lang="en-US">
                          <a:solidFill>
                            <a:srgbClr val="2E4F68"/>
                          </a:solidFill>
                        </a:rPr>
                        <a:t>Hypercare Period</a:t>
                      </a:r>
                    </a:p>
                  </a:txBody>
                  <a:tcPr/>
                </a:tc>
                <a:tc>
                  <a:txBody>
                    <a:bodyPr/>
                    <a:lstStyle/>
                    <a:p>
                      <a:r>
                        <a:rPr lang="en-US">
                          <a:solidFill>
                            <a:srgbClr val="2E4F68"/>
                          </a:solidFill>
                        </a:rPr>
                        <a:t>[Date Range]</a:t>
                      </a:r>
                    </a:p>
                  </a:txBody>
                  <a:tcPr/>
                </a:tc>
                <a:tc>
                  <a:txBody>
                    <a:bodyPr/>
                    <a:lstStyle/>
                    <a:p>
                      <a:r>
                        <a:rPr lang="en-US">
                          <a:solidFill>
                            <a:srgbClr val="2E4F68"/>
                          </a:solidFill>
                        </a:rPr>
                        <a:t>[Your Name]</a:t>
                      </a:r>
                    </a:p>
                  </a:txBody>
                  <a:tcPr/>
                </a:tc>
                <a:tc>
                  <a:txBody>
                    <a:bodyPr/>
                    <a:lstStyle/>
                    <a:p>
                      <a:endParaRPr lang="en-US"/>
                    </a:p>
                  </a:txBody>
                  <a:tcPr/>
                </a:tc>
                <a:extLst>
                  <a:ext uri="{0D108BD9-81ED-4DB2-BD59-A6C34878D82A}">
                    <a16:rowId xmlns:a16="http://schemas.microsoft.com/office/drawing/2014/main" val="2596333520"/>
                  </a:ext>
                </a:extLst>
              </a:tr>
            </a:tbl>
          </a:graphicData>
        </a:graphic>
      </p:graphicFrame>
      <p:sp>
        <p:nvSpPr>
          <p:cNvPr id="3" name="Picture Placeholder 4">
            <a:extLst>
              <a:ext uri="{FF2B5EF4-FFF2-40B4-BE49-F238E27FC236}">
                <a16:creationId xmlns:a16="http://schemas.microsoft.com/office/drawing/2014/main" id="{313E9990-9569-DE68-7AB6-E28272CA5F6D}"/>
              </a:ext>
            </a:extLst>
          </p:cNvPr>
          <p:cNvSpPr>
            <a:spLocks noGrp="1"/>
          </p:cNvSpPr>
          <p:nvPr>
            <p:ph type="pic" sz="quarter" idx="13"/>
          </p:nvPr>
        </p:nvSpPr>
        <p:spPr>
          <a:xfrm>
            <a:off x="8753472" y="501570"/>
            <a:ext cx="2600325" cy="711200"/>
          </a:xfrm>
        </p:spPr>
        <p:txBody>
          <a:bodyPr/>
          <a:lstStyle/>
          <a:p>
            <a:endParaRPr lang="en-GB"/>
          </a:p>
        </p:txBody>
      </p:sp>
    </p:spTree>
    <p:extLst>
      <p:ext uri="{BB962C8B-B14F-4D97-AF65-F5344CB8AC3E}">
        <p14:creationId xmlns:p14="http://schemas.microsoft.com/office/powerpoint/2010/main" val="4226827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4B64CA-17DD-9747-5427-6B076CBB64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9FA15E-98E5-834D-8DC8-0EF9BA0D2E6F}"/>
              </a:ext>
            </a:extLst>
          </p:cNvPr>
          <p:cNvSpPr>
            <a:spLocks noGrp="1"/>
          </p:cNvSpPr>
          <p:nvPr>
            <p:ph type="title"/>
          </p:nvPr>
        </p:nvSpPr>
        <p:spPr/>
        <p:txBody>
          <a:bodyPr/>
          <a:lstStyle/>
          <a:p>
            <a:r>
              <a:rPr lang="en-US" b="1">
                <a:solidFill>
                  <a:srgbClr val="2E4F68"/>
                </a:solidFill>
                <a:ea typeface="+mj-lt"/>
                <a:cs typeface="+mj-lt"/>
              </a:rPr>
              <a:t>Risks &amp; Mitigations</a:t>
            </a:r>
            <a:endParaRPr lang="en-US">
              <a:solidFill>
                <a:srgbClr val="2E4F68"/>
              </a:solidFill>
            </a:endParaRPr>
          </a:p>
        </p:txBody>
      </p:sp>
      <p:graphicFrame>
        <p:nvGraphicFramePr>
          <p:cNvPr id="7" name="Table 6">
            <a:extLst>
              <a:ext uri="{FF2B5EF4-FFF2-40B4-BE49-F238E27FC236}">
                <a16:creationId xmlns:a16="http://schemas.microsoft.com/office/drawing/2014/main" id="{7895D913-F3C8-A110-D846-AED8E1FFB213}"/>
              </a:ext>
            </a:extLst>
          </p:cNvPr>
          <p:cNvGraphicFramePr>
            <a:graphicFrameLocks noGrp="1"/>
          </p:cNvGraphicFramePr>
          <p:nvPr>
            <p:extLst>
              <p:ext uri="{D42A27DB-BD31-4B8C-83A1-F6EECF244321}">
                <p14:modId xmlns:p14="http://schemas.microsoft.com/office/powerpoint/2010/main" val="2894578059"/>
              </p:ext>
            </p:extLst>
          </p:nvPr>
        </p:nvGraphicFramePr>
        <p:xfrm>
          <a:off x="889158" y="1827133"/>
          <a:ext cx="10413683" cy="3672437"/>
        </p:xfrm>
        <a:graphic>
          <a:graphicData uri="http://schemas.openxmlformats.org/drawingml/2006/table">
            <a:tbl>
              <a:tblPr firstRow="1" bandRow="1">
                <a:tableStyleId>{5C22544A-7EE6-4342-B048-85BDC9FD1C3A}</a:tableStyleId>
              </a:tblPr>
              <a:tblGrid>
                <a:gridCol w="2603421">
                  <a:extLst>
                    <a:ext uri="{9D8B030D-6E8A-4147-A177-3AD203B41FA5}">
                      <a16:colId xmlns:a16="http://schemas.microsoft.com/office/drawing/2014/main" val="760959048"/>
                    </a:ext>
                  </a:extLst>
                </a:gridCol>
                <a:gridCol w="2603421">
                  <a:extLst>
                    <a:ext uri="{9D8B030D-6E8A-4147-A177-3AD203B41FA5}">
                      <a16:colId xmlns:a16="http://schemas.microsoft.com/office/drawing/2014/main" val="1328610817"/>
                    </a:ext>
                  </a:extLst>
                </a:gridCol>
                <a:gridCol w="2527814">
                  <a:extLst>
                    <a:ext uri="{9D8B030D-6E8A-4147-A177-3AD203B41FA5}">
                      <a16:colId xmlns:a16="http://schemas.microsoft.com/office/drawing/2014/main" val="2072373979"/>
                    </a:ext>
                  </a:extLst>
                </a:gridCol>
                <a:gridCol w="2679027">
                  <a:extLst>
                    <a:ext uri="{9D8B030D-6E8A-4147-A177-3AD203B41FA5}">
                      <a16:colId xmlns:a16="http://schemas.microsoft.com/office/drawing/2014/main" val="2856226849"/>
                    </a:ext>
                  </a:extLst>
                </a:gridCol>
              </a:tblGrid>
              <a:tr h="412442">
                <a:tc>
                  <a:txBody>
                    <a:bodyPr/>
                    <a:lstStyle/>
                    <a:p>
                      <a:pPr lvl="0">
                        <a:buNone/>
                      </a:pPr>
                      <a:r>
                        <a:rPr lang="en-US"/>
                        <a:t>Risk</a:t>
                      </a:r>
                    </a:p>
                  </a:txBody>
                  <a:tcPr/>
                </a:tc>
                <a:tc>
                  <a:txBody>
                    <a:bodyPr/>
                    <a:lstStyle/>
                    <a:p>
                      <a:pPr lvl="0">
                        <a:buNone/>
                      </a:pPr>
                      <a:r>
                        <a:rPr lang="en-US"/>
                        <a:t>Likelihood</a:t>
                      </a:r>
                    </a:p>
                  </a:txBody>
                  <a:tcPr/>
                </a:tc>
                <a:tc>
                  <a:txBody>
                    <a:bodyPr/>
                    <a:lstStyle/>
                    <a:p>
                      <a:pPr lvl="0">
                        <a:buNone/>
                      </a:pPr>
                      <a:r>
                        <a:rPr lang="en-US"/>
                        <a:t>Impact</a:t>
                      </a:r>
                    </a:p>
                  </a:txBody>
                  <a:tcPr/>
                </a:tc>
                <a:tc>
                  <a:txBody>
                    <a:bodyPr/>
                    <a:lstStyle/>
                    <a:p>
                      <a:pPr lvl="0">
                        <a:buNone/>
                      </a:pPr>
                      <a:r>
                        <a:rPr lang="en-US"/>
                        <a:t>Mitigation Plan</a:t>
                      </a:r>
                    </a:p>
                  </a:txBody>
                  <a:tcPr/>
                </a:tc>
                <a:extLst>
                  <a:ext uri="{0D108BD9-81ED-4DB2-BD59-A6C34878D82A}">
                    <a16:rowId xmlns:a16="http://schemas.microsoft.com/office/drawing/2014/main" val="2957984644"/>
                  </a:ext>
                </a:extLst>
              </a:tr>
              <a:tr h="711888">
                <a:tc>
                  <a:txBody>
                    <a:bodyPr/>
                    <a:lstStyle/>
                    <a:p>
                      <a:r>
                        <a:rPr lang="en-US" u="none">
                          <a:solidFill>
                            <a:srgbClr val="2E4F68"/>
                          </a:solidFill>
                        </a:rPr>
                        <a:t>Implementation delays</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91542966"/>
                  </a:ext>
                </a:extLst>
              </a:tr>
              <a:tr h="711888">
                <a:tc>
                  <a:txBody>
                    <a:bodyPr/>
                    <a:lstStyle/>
                    <a:p>
                      <a:pPr lvl="0" algn="l">
                        <a:lnSpc>
                          <a:spcPct val="100000"/>
                        </a:lnSpc>
                        <a:spcBef>
                          <a:spcPts val="0"/>
                        </a:spcBef>
                        <a:spcAft>
                          <a:spcPts val="0"/>
                        </a:spcAft>
                        <a:buNone/>
                      </a:pPr>
                      <a:r>
                        <a:rPr lang="en-US" u="none">
                          <a:solidFill>
                            <a:srgbClr val="2E4F68"/>
                          </a:solidFill>
                        </a:rPr>
                        <a:t>Staff resistance to change</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590118290"/>
                  </a:ext>
                </a:extLst>
              </a:tr>
              <a:tr h="711888">
                <a:tc>
                  <a:txBody>
                    <a:bodyPr/>
                    <a:lstStyle/>
                    <a:p>
                      <a:pPr lvl="0" algn="l">
                        <a:lnSpc>
                          <a:spcPct val="100000"/>
                        </a:lnSpc>
                        <a:spcBef>
                          <a:spcPts val="0"/>
                        </a:spcBef>
                        <a:spcAft>
                          <a:spcPts val="0"/>
                        </a:spcAft>
                        <a:buNone/>
                      </a:pPr>
                      <a:r>
                        <a:rPr lang="en-US" u="none">
                          <a:solidFill>
                            <a:srgbClr val="2E4F68"/>
                          </a:solidFill>
                        </a:rPr>
                        <a:t>Integration challenges</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93630507"/>
                  </a:ext>
                </a:extLst>
              </a:tr>
              <a:tr h="711888">
                <a:tc>
                  <a:txBody>
                    <a:bodyPr/>
                    <a:lstStyle/>
                    <a:p>
                      <a:pPr lvl="0" algn="l">
                        <a:lnSpc>
                          <a:spcPct val="100000"/>
                        </a:lnSpc>
                        <a:spcBef>
                          <a:spcPts val="0"/>
                        </a:spcBef>
                        <a:spcAft>
                          <a:spcPts val="0"/>
                        </a:spcAft>
                        <a:buNone/>
                      </a:pPr>
                      <a:r>
                        <a:rPr lang="en-US" u="none">
                          <a:solidFill>
                            <a:srgbClr val="2E4F68"/>
                          </a:solidFill>
                        </a:rPr>
                        <a:t>Data migration issues</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400907744"/>
                  </a:ext>
                </a:extLst>
              </a:tr>
              <a:tr h="412443">
                <a:tc>
                  <a:txBody>
                    <a:bodyPr/>
                    <a:lstStyle/>
                    <a:p>
                      <a:r>
                        <a:rPr lang="en-US" u="none">
                          <a:solidFill>
                            <a:srgbClr val="2E4F68"/>
                          </a:solidFill>
                        </a:rPr>
                        <a:t>Budget overrun</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596333520"/>
                  </a:ext>
                </a:extLst>
              </a:tr>
            </a:tbl>
          </a:graphicData>
        </a:graphic>
      </p:graphicFrame>
      <p:sp>
        <p:nvSpPr>
          <p:cNvPr id="3" name="Picture Placeholder 4">
            <a:extLst>
              <a:ext uri="{FF2B5EF4-FFF2-40B4-BE49-F238E27FC236}">
                <a16:creationId xmlns:a16="http://schemas.microsoft.com/office/drawing/2014/main" id="{A623C0B8-3A5C-6214-5700-86A14F4A3B81}"/>
              </a:ext>
            </a:extLst>
          </p:cNvPr>
          <p:cNvSpPr>
            <a:spLocks noGrp="1"/>
          </p:cNvSpPr>
          <p:nvPr>
            <p:ph type="pic" sz="quarter" idx="13"/>
          </p:nvPr>
        </p:nvSpPr>
        <p:spPr>
          <a:xfrm>
            <a:off x="8753472" y="501570"/>
            <a:ext cx="2600325" cy="711200"/>
          </a:xfrm>
        </p:spPr>
        <p:txBody>
          <a:bodyPr/>
          <a:lstStyle/>
          <a:p>
            <a:endParaRPr lang="en-GB"/>
          </a:p>
        </p:txBody>
      </p:sp>
      <p:sp>
        <p:nvSpPr>
          <p:cNvPr id="4" name="Rectangle 3">
            <a:extLst>
              <a:ext uri="{FF2B5EF4-FFF2-40B4-BE49-F238E27FC236}">
                <a16:creationId xmlns:a16="http://schemas.microsoft.com/office/drawing/2014/main" id="{AC359AF0-FE76-41E9-E69F-24F6E7FC72BF}"/>
              </a:ext>
            </a:extLst>
          </p:cNvPr>
          <p:cNvSpPr/>
          <p:nvPr/>
        </p:nvSpPr>
        <p:spPr>
          <a:xfrm>
            <a:off x="838200" y="5850294"/>
            <a:ext cx="10515599" cy="642581"/>
          </a:xfrm>
          <a:prstGeom prst="rect">
            <a:avLst/>
          </a:prstGeom>
          <a:solidFill>
            <a:srgbClr val="4BAE92">
              <a:alpha val="37000"/>
            </a:srgbClr>
          </a:solidFill>
          <a:ln>
            <a:noFill/>
          </a:ln>
          <a:effectLst>
            <a:softEdge rad="1143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C578F4E5-CB29-B7D1-2B04-9BE7B998BB22}"/>
              </a:ext>
            </a:extLst>
          </p:cNvPr>
          <p:cNvSpPr txBox="1"/>
          <p:nvPr/>
        </p:nvSpPr>
        <p:spPr>
          <a:xfrm>
            <a:off x="1038721" y="5986918"/>
            <a:ext cx="9148618" cy="369332"/>
          </a:xfrm>
          <a:prstGeom prst="rect">
            <a:avLst/>
          </a:prstGeom>
          <a:noFill/>
        </p:spPr>
        <p:txBody>
          <a:bodyPr wrap="square" rtlCol="0" anchor="ctr">
            <a:spAutoFit/>
          </a:bodyPr>
          <a:lstStyle/>
          <a:p>
            <a:r>
              <a:rPr lang="en-GB" b="1">
                <a:solidFill>
                  <a:srgbClr val="2E4F68"/>
                </a:solidFill>
              </a:rPr>
              <a:t>Overall Risk Rating: </a:t>
            </a:r>
            <a:endParaRPr lang="en-GB">
              <a:solidFill>
                <a:srgbClr val="2E4F68"/>
              </a:solidFill>
            </a:endParaRPr>
          </a:p>
        </p:txBody>
      </p:sp>
    </p:spTree>
    <p:extLst>
      <p:ext uri="{BB962C8B-B14F-4D97-AF65-F5344CB8AC3E}">
        <p14:creationId xmlns:p14="http://schemas.microsoft.com/office/powerpoint/2010/main" val="2990042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DADCB0-2A48-A47B-B796-93DF68FD73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12712B-1B93-FDE6-19CA-67313FB6C735}"/>
              </a:ext>
            </a:extLst>
          </p:cNvPr>
          <p:cNvSpPr>
            <a:spLocks noGrp="1"/>
          </p:cNvSpPr>
          <p:nvPr>
            <p:ph type="title"/>
          </p:nvPr>
        </p:nvSpPr>
        <p:spPr/>
        <p:txBody>
          <a:bodyPr/>
          <a:lstStyle/>
          <a:p>
            <a:r>
              <a:rPr lang="en-US" b="1">
                <a:solidFill>
                  <a:srgbClr val="2E4F68"/>
                </a:solidFill>
                <a:ea typeface="+mj-lt"/>
                <a:cs typeface="+mj-lt"/>
              </a:rPr>
              <a:t>Software Comparison Summary</a:t>
            </a:r>
            <a:endParaRPr lang="en-US">
              <a:solidFill>
                <a:srgbClr val="2E4F68"/>
              </a:solidFill>
            </a:endParaRPr>
          </a:p>
        </p:txBody>
      </p:sp>
      <p:sp>
        <p:nvSpPr>
          <p:cNvPr id="4" name="Content Placeholder 2">
            <a:extLst>
              <a:ext uri="{FF2B5EF4-FFF2-40B4-BE49-F238E27FC236}">
                <a16:creationId xmlns:a16="http://schemas.microsoft.com/office/drawing/2014/main" id="{3F709018-A0B1-9514-F3F5-7FA80D5C1251}"/>
              </a:ext>
            </a:extLst>
          </p:cNvPr>
          <p:cNvSpPr>
            <a:spLocks noGrp="1"/>
          </p:cNvSpPr>
          <p:nvPr>
            <p:ph idx="1"/>
          </p:nvPr>
        </p:nvSpPr>
        <p:spPr>
          <a:xfrm>
            <a:off x="838200" y="1539810"/>
            <a:ext cx="10515600" cy="301755"/>
          </a:xfrm>
        </p:spPr>
        <p:txBody>
          <a:bodyPr vert="horz" lIns="91440" tIns="45720" rIns="91440" bIns="45720" rtlCol="0" anchor="t">
            <a:normAutofit lnSpcReduction="10000"/>
          </a:bodyPr>
          <a:lstStyle/>
          <a:p>
            <a:pPr>
              <a:buNone/>
            </a:pPr>
            <a:r>
              <a:rPr lang="en-US" sz="1600">
                <a:solidFill>
                  <a:srgbClr val="2E4F68"/>
                </a:solidFill>
                <a:ea typeface="+mn-lt"/>
                <a:cs typeface="+mn-lt"/>
              </a:rPr>
              <a:t>Insert your completed “Price vs Features Matrix” or a summary of</a:t>
            </a:r>
            <a:r>
              <a:rPr lang="en-US" sz="1600">
                <a:solidFill>
                  <a:srgbClr val="2E4F68"/>
                </a:solidFill>
              </a:rPr>
              <a:t> </a:t>
            </a:r>
            <a:r>
              <a:rPr lang="en-US" sz="1600">
                <a:solidFill>
                  <a:srgbClr val="2E4F68"/>
                </a:solidFill>
                <a:ea typeface="+mn-lt"/>
                <a:cs typeface="+mn-lt"/>
              </a:rPr>
              <a:t>key differences between providers.</a:t>
            </a:r>
            <a:endParaRPr lang="en-US">
              <a:solidFill>
                <a:schemeClr val="bg1"/>
              </a:solidFill>
            </a:endParaRPr>
          </a:p>
        </p:txBody>
      </p:sp>
      <p:sp>
        <p:nvSpPr>
          <p:cNvPr id="9" name="Picture Placeholder 8">
            <a:extLst>
              <a:ext uri="{FF2B5EF4-FFF2-40B4-BE49-F238E27FC236}">
                <a16:creationId xmlns:a16="http://schemas.microsoft.com/office/drawing/2014/main" id="{F9B54F8E-534E-8262-1245-C0E7564E30CE}"/>
              </a:ext>
            </a:extLst>
          </p:cNvPr>
          <p:cNvSpPr>
            <a:spLocks noGrp="1"/>
          </p:cNvSpPr>
          <p:nvPr>
            <p:ph type="pic" sz="quarter" idx="13"/>
          </p:nvPr>
        </p:nvSpPr>
        <p:spPr/>
        <p:txBody>
          <a:bodyPr/>
          <a:lstStyle/>
          <a:p>
            <a:endParaRPr lang="en-GB"/>
          </a:p>
        </p:txBody>
      </p:sp>
      <p:sp>
        <p:nvSpPr>
          <p:cNvPr id="14" name="Rectangle 13">
            <a:extLst>
              <a:ext uri="{FF2B5EF4-FFF2-40B4-BE49-F238E27FC236}">
                <a16:creationId xmlns:a16="http://schemas.microsoft.com/office/drawing/2014/main" id="{FBA9FFA4-AA98-7B36-D9C7-4E8F6B5BAF2E}"/>
              </a:ext>
            </a:extLst>
          </p:cNvPr>
          <p:cNvSpPr/>
          <p:nvPr/>
        </p:nvSpPr>
        <p:spPr>
          <a:xfrm>
            <a:off x="669235" y="2208148"/>
            <a:ext cx="10515599" cy="4003809"/>
          </a:xfrm>
          <a:prstGeom prst="rect">
            <a:avLst/>
          </a:prstGeom>
          <a:solidFill>
            <a:srgbClr val="4BAE92">
              <a:alpha val="37000"/>
            </a:srgbClr>
          </a:solidFill>
          <a:ln>
            <a:noFill/>
          </a:ln>
          <a:effectLst>
            <a:softEdge rad="1143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screenshot of a diagram&#10;&#10;AI-generated content may be incorrect.">
            <a:extLst>
              <a:ext uri="{FF2B5EF4-FFF2-40B4-BE49-F238E27FC236}">
                <a16:creationId xmlns:a16="http://schemas.microsoft.com/office/drawing/2014/main" id="{79963FCC-9AA9-2733-33F5-D72981CCD319}"/>
              </a:ext>
            </a:extLst>
          </p:cNvPr>
          <p:cNvPicPr>
            <a:picLocks noChangeAspect="1"/>
          </p:cNvPicPr>
          <p:nvPr/>
        </p:nvPicPr>
        <p:blipFill>
          <a:blip r:embed="rId2" cstate="print">
            <a:extLst>
              <a:ext uri="{28A0092B-C50C-407E-A947-70E740481C1C}">
                <a14:useLocalDpi xmlns:a14="http://schemas.microsoft.com/office/drawing/2010/main" val="0"/>
              </a:ext>
            </a:extLst>
          </a:blip>
          <a:srcRect l="33665" t="4638" r="7277" b="5942"/>
          <a:stretch>
            <a:fillRect/>
          </a:stretch>
        </p:blipFill>
        <p:spPr>
          <a:xfrm>
            <a:off x="6481294" y="2426948"/>
            <a:ext cx="3768506" cy="3566208"/>
          </a:xfrm>
          <a:prstGeom prst="rect">
            <a:avLst/>
          </a:prstGeom>
        </p:spPr>
      </p:pic>
      <p:sp>
        <p:nvSpPr>
          <p:cNvPr id="16" name="TextBox 15">
            <a:extLst>
              <a:ext uri="{FF2B5EF4-FFF2-40B4-BE49-F238E27FC236}">
                <a16:creationId xmlns:a16="http://schemas.microsoft.com/office/drawing/2014/main" id="{754D125A-3B41-271C-2848-37AC8168CF5B}"/>
              </a:ext>
            </a:extLst>
          </p:cNvPr>
          <p:cNvSpPr txBox="1"/>
          <p:nvPr/>
        </p:nvSpPr>
        <p:spPr>
          <a:xfrm>
            <a:off x="1111527" y="2496041"/>
            <a:ext cx="4815509" cy="369332"/>
          </a:xfrm>
          <a:prstGeom prst="rect">
            <a:avLst/>
          </a:prstGeom>
          <a:noFill/>
        </p:spPr>
        <p:txBody>
          <a:bodyPr wrap="square" rtlCol="0">
            <a:spAutoFit/>
          </a:bodyPr>
          <a:lstStyle/>
          <a:p>
            <a:r>
              <a:rPr lang="en-GB" b="1">
                <a:solidFill>
                  <a:srgbClr val="2E4F68"/>
                </a:solidFill>
              </a:rPr>
              <a:t>Summary</a:t>
            </a:r>
          </a:p>
        </p:txBody>
      </p:sp>
      <p:sp>
        <p:nvSpPr>
          <p:cNvPr id="5" name="Rectangle: Diagonal Corners Rounded 4">
            <a:extLst>
              <a:ext uri="{FF2B5EF4-FFF2-40B4-BE49-F238E27FC236}">
                <a16:creationId xmlns:a16="http://schemas.microsoft.com/office/drawing/2014/main" id="{AB656F31-9785-83A1-763D-272C4A9FD58B}"/>
              </a:ext>
            </a:extLst>
          </p:cNvPr>
          <p:cNvSpPr/>
          <p:nvPr/>
        </p:nvSpPr>
        <p:spPr>
          <a:xfrm>
            <a:off x="294" y="131860"/>
            <a:ext cx="2251456" cy="505968"/>
          </a:xfrm>
          <a:prstGeom prst="round2DiagRect">
            <a:avLst/>
          </a:prstGeom>
          <a:solidFill>
            <a:srgbClr val="4BAE92"/>
          </a:solidFill>
          <a:ln>
            <a:noFill/>
          </a:ln>
          <a:effectLst>
            <a:outerShdw blurRad="190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solidFill>
                  <a:schemeClr val="bg1"/>
                </a:solidFill>
              </a:rPr>
              <a:t>💡</a:t>
            </a:r>
            <a:r>
              <a:rPr lang="en-US" sz="1600">
                <a:solidFill>
                  <a:schemeClr val="bg1"/>
                </a:solidFill>
                <a:hlinkClick r:id="rId3">
                  <a:extLst>
                    <a:ext uri="{A12FA001-AC4F-418D-AE19-62706E023703}">
                      <ahyp:hlinkClr xmlns:ahyp="http://schemas.microsoft.com/office/drawing/2018/hyperlinkcolor" val="tx"/>
                    </a:ext>
                  </a:extLst>
                </a:hlinkClick>
              </a:rPr>
              <a:t>Positioning Matrix</a:t>
            </a:r>
            <a:endParaRPr lang="en-US" sz="1600">
              <a:solidFill>
                <a:schemeClr val="bg1"/>
              </a:solidFill>
              <a:hlinkClick r:id="rId4">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241687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AEFA3F-80DC-BCE4-6F97-9CB2266C08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F42ECD-37C0-A087-FD31-200691575CE1}"/>
              </a:ext>
            </a:extLst>
          </p:cNvPr>
          <p:cNvSpPr>
            <a:spLocks noGrp="1"/>
          </p:cNvSpPr>
          <p:nvPr>
            <p:ph type="title"/>
          </p:nvPr>
        </p:nvSpPr>
        <p:spPr/>
        <p:txBody>
          <a:bodyPr/>
          <a:lstStyle/>
          <a:p>
            <a:r>
              <a:rPr lang="en-US" b="1">
                <a:solidFill>
                  <a:srgbClr val="2E4F68"/>
                </a:solidFill>
              </a:rPr>
              <a:t>Supporting Evidence</a:t>
            </a:r>
            <a:endParaRPr lang="en-US">
              <a:solidFill>
                <a:srgbClr val="2E4F68"/>
              </a:solidFill>
            </a:endParaRPr>
          </a:p>
        </p:txBody>
      </p:sp>
      <p:sp>
        <p:nvSpPr>
          <p:cNvPr id="7" name="TextBox 6">
            <a:extLst>
              <a:ext uri="{FF2B5EF4-FFF2-40B4-BE49-F238E27FC236}">
                <a16:creationId xmlns:a16="http://schemas.microsoft.com/office/drawing/2014/main" id="{D7D672E2-5C7C-7017-80C9-69F1455A85E5}"/>
              </a:ext>
            </a:extLst>
          </p:cNvPr>
          <p:cNvSpPr txBox="1"/>
          <p:nvPr/>
        </p:nvSpPr>
        <p:spPr>
          <a:xfrm>
            <a:off x="990600" y="2055845"/>
            <a:ext cx="5068078" cy="923330"/>
          </a:xfrm>
          <a:prstGeom prst="rect">
            <a:avLst/>
          </a:prstGeom>
          <a:noFill/>
        </p:spPr>
        <p:txBody>
          <a:bodyPr wrap="square" rtlCol="0">
            <a:spAutoFit/>
          </a:bodyPr>
          <a:lstStyle/>
          <a:p>
            <a:pPr>
              <a:buClr>
                <a:srgbClr val="4BAE92"/>
              </a:buClr>
            </a:pPr>
            <a:r>
              <a:rPr lang="en-GB" b="1">
                <a:solidFill>
                  <a:srgbClr val="4BAE92"/>
                </a:solidFill>
              </a:rPr>
              <a:t>Industry Research</a:t>
            </a:r>
          </a:p>
          <a:p>
            <a:pPr marL="285750" indent="-285750">
              <a:buClr>
                <a:srgbClr val="4BAE92"/>
              </a:buClr>
              <a:buFont typeface="Arial" panose="020B0604020202020204" pitchFamily="34" charset="0"/>
              <a:buChar char="•"/>
            </a:pPr>
            <a:r>
              <a:rPr lang="en-GB" i="1">
                <a:solidFill>
                  <a:srgbClr val="2E4F68"/>
                </a:solidFill>
              </a:rPr>
              <a:t>Insert statistic </a:t>
            </a:r>
          </a:p>
          <a:p>
            <a:pPr marL="285750" indent="-285750">
              <a:buClr>
                <a:srgbClr val="4BAE92"/>
              </a:buClr>
              <a:buFont typeface="Arial" panose="020B0604020202020204" pitchFamily="34" charset="0"/>
              <a:buChar char="•"/>
            </a:pPr>
            <a:r>
              <a:rPr lang="en-GB" i="1">
                <a:solidFill>
                  <a:srgbClr val="2E4F68"/>
                </a:solidFill>
              </a:rPr>
              <a:t>Insert research finding</a:t>
            </a:r>
          </a:p>
        </p:txBody>
      </p:sp>
      <p:sp>
        <p:nvSpPr>
          <p:cNvPr id="9" name="TextBox 8">
            <a:extLst>
              <a:ext uri="{FF2B5EF4-FFF2-40B4-BE49-F238E27FC236}">
                <a16:creationId xmlns:a16="http://schemas.microsoft.com/office/drawing/2014/main" id="{AFE85F7B-8339-358A-3192-49431A05B273}"/>
              </a:ext>
            </a:extLst>
          </p:cNvPr>
          <p:cNvSpPr txBox="1"/>
          <p:nvPr/>
        </p:nvSpPr>
        <p:spPr>
          <a:xfrm>
            <a:off x="6285719" y="2055845"/>
            <a:ext cx="5068078" cy="2585323"/>
          </a:xfrm>
          <a:prstGeom prst="rect">
            <a:avLst/>
          </a:prstGeom>
          <a:noFill/>
        </p:spPr>
        <p:txBody>
          <a:bodyPr wrap="square" rtlCol="0">
            <a:spAutoFit/>
          </a:bodyPr>
          <a:lstStyle/>
          <a:p>
            <a:pPr>
              <a:buClr>
                <a:srgbClr val="4BAE92"/>
              </a:buClr>
            </a:pPr>
            <a:r>
              <a:rPr lang="en-GB" b="1">
                <a:solidFill>
                  <a:srgbClr val="4BAE92"/>
                </a:solidFill>
              </a:rPr>
              <a:t>Case Study Example</a:t>
            </a:r>
          </a:p>
          <a:p>
            <a:pPr marL="285750" indent="-285750">
              <a:buClr>
                <a:srgbClr val="4BAE92"/>
              </a:buClr>
              <a:buFont typeface="Arial" panose="020B0604020202020204" pitchFamily="34" charset="0"/>
              <a:buChar char="•"/>
            </a:pPr>
            <a:endParaRPr lang="en-GB" i="1">
              <a:solidFill>
                <a:srgbClr val="2E4F68"/>
              </a:solidFill>
            </a:endParaRPr>
          </a:p>
          <a:p>
            <a:pPr>
              <a:buClr>
                <a:srgbClr val="4BAE92"/>
              </a:buClr>
            </a:pPr>
            <a:r>
              <a:rPr lang="en-GB" b="1">
                <a:solidFill>
                  <a:srgbClr val="2E4F68"/>
                </a:solidFill>
              </a:rPr>
              <a:t>Company Name: </a:t>
            </a:r>
          </a:p>
          <a:p>
            <a:pPr>
              <a:buClr>
                <a:srgbClr val="4BAE92"/>
              </a:buClr>
            </a:pPr>
            <a:r>
              <a:rPr lang="en-GB" b="1">
                <a:solidFill>
                  <a:srgbClr val="2E4F68"/>
                </a:solidFill>
              </a:rPr>
              <a:t>Company Size: </a:t>
            </a:r>
          </a:p>
          <a:p>
            <a:pPr>
              <a:buClr>
                <a:srgbClr val="4BAE92"/>
              </a:buClr>
            </a:pPr>
            <a:endParaRPr lang="en-GB" b="1">
              <a:solidFill>
                <a:srgbClr val="2E4F68"/>
              </a:solidFill>
            </a:endParaRPr>
          </a:p>
          <a:p>
            <a:pPr>
              <a:buClr>
                <a:srgbClr val="4BAE92"/>
              </a:buClr>
            </a:pPr>
            <a:r>
              <a:rPr lang="en-GB" b="1">
                <a:solidFill>
                  <a:srgbClr val="2E4F68"/>
                </a:solidFill>
              </a:rPr>
              <a:t>Results Achieved:</a:t>
            </a:r>
          </a:p>
          <a:p>
            <a:pPr marL="285750" indent="-285750">
              <a:buClr>
                <a:srgbClr val="4BAE92"/>
              </a:buClr>
              <a:buFont typeface="Wingdings" panose="05000000000000000000" pitchFamily="2" charset="2"/>
              <a:buChar char="§"/>
            </a:pPr>
            <a:r>
              <a:rPr lang="en-GB" i="1">
                <a:solidFill>
                  <a:srgbClr val="2E4F68"/>
                </a:solidFill>
              </a:rPr>
              <a:t>Insert statistic </a:t>
            </a:r>
          </a:p>
          <a:p>
            <a:pPr marL="285750" indent="-285750">
              <a:buClr>
                <a:srgbClr val="4BAE92"/>
              </a:buClr>
              <a:buFont typeface="Wingdings" panose="05000000000000000000" pitchFamily="2" charset="2"/>
              <a:buChar char="§"/>
            </a:pPr>
            <a:r>
              <a:rPr lang="en-GB" i="1">
                <a:solidFill>
                  <a:srgbClr val="2E4F68"/>
                </a:solidFill>
              </a:rPr>
              <a:t>Insert key benefit </a:t>
            </a:r>
          </a:p>
          <a:p>
            <a:pPr marL="285750" indent="-285750">
              <a:buClr>
                <a:srgbClr val="4BAE92"/>
              </a:buClr>
              <a:buFont typeface="Wingdings" panose="05000000000000000000" pitchFamily="2" charset="2"/>
              <a:buChar char="§"/>
            </a:pPr>
            <a:r>
              <a:rPr lang="en-GB" i="1">
                <a:solidFill>
                  <a:srgbClr val="2E4F68"/>
                </a:solidFill>
              </a:rPr>
              <a:t>Insert before and after</a:t>
            </a:r>
          </a:p>
        </p:txBody>
      </p:sp>
      <p:sp>
        <p:nvSpPr>
          <p:cNvPr id="10" name="TextBox 9">
            <a:extLst>
              <a:ext uri="{FF2B5EF4-FFF2-40B4-BE49-F238E27FC236}">
                <a16:creationId xmlns:a16="http://schemas.microsoft.com/office/drawing/2014/main" id="{B5313363-3780-E07A-03AF-BE46233B40E7}"/>
              </a:ext>
            </a:extLst>
          </p:cNvPr>
          <p:cNvSpPr txBox="1"/>
          <p:nvPr/>
        </p:nvSpPr>
        <p:spPr>
          <a:xfrm>
            <a:off x="990600" y="4138127"/>
            <a:ext cx="5068078" cy="1754326"/>
          </a:xfrm>
          <a:prstGeom prst="rect">
            <a:avLst/>
          </a:prstGeom>
          <a:noFill/>
        </p:spPr>
        <p:txBody>
          <a:bodyPr wrap="square" rtlCol="0">
            <a:spAutoFit/>
          </a:bodyPr>
          <a:lstStyle/>
          <a:p>
            <a:pPr>
              <a:buClr>
                <a:srgbClr val="4BAE92"/>
              </a:buClr>
            </a:pPr>
            <a:r>
              <a:rPr lang="en-GB" b="1">
                <a:solidFill>
                  <a:srgbClr val="4BAE92"/>
                </a:solidFill>
              </a:rPr>
              <a:t>Testimonial </a:t>
            </a:r>
          </a:p>
          <a:p>
            <a:pPr>
              <a:buClr>
                <a:srgbClr val="4BAE92"/>
              </a:buClr>
            </a:pPr>
            <a:endParaRPr lang="en-GB" b="1">
              <a:solidFill>
                <a:srgbClr val="2E4F68"/>
              </a:solidFill>
            </a:endParaRPr>
          </a:p>
          <a:p>
            <a:pPr>
              <a:buClr>
                <a:srgbClr val="4BAE92"/>
              </a:buClr>
            </a:pPr>
            <a:r>
              <a:rPr lang="en-GB" i="1">
                <a:solidFill>
                  <a:srgbClr val="2E4F68"/>
                </a:solidFill>
              </a:rPr>
              <a:t>“Insert quote from your case study or an AP </a:t>
            </a:r>
          </a:p>
          <a:p>
            <a:pPr>
              <a:buClr>
                <a:srgbClr val="4BAE92"/>
              </a:buClr>
            </a:pPr>
            <a:r>
              <a:rPr lang="en-GB" i="1">
                <a:solidFill>
                  <a:srgbClr val="2E4F68"/>
                </a:solidFill>
              </a:rPr>
              <a:t>Automation advocate.” </a:t>
            </a:r>
          </a:p>
          <a:p>
            <a:pPr>
              <a:buClr>
                <a:srgbClr val="4BAE92"/>
              </a:buClr>
            </a:pPr>
            <a:endParaRPr lang="en-GB" i="1">
              <a:solidFill>
                <a:srgbClr val="2E4F68"/>
              </a:solidFill>
            </a:endParaRPr>
          </a:p>
          <a:p>
            <a:pPr>
              <a:buClr>
                <a:srgbClr val="4BAE92"/>
              </a:buClr>
            </a:pPr>
            <a:r>
              <a:rPr lang="en-GB" i="1">
                <a:solidFill>
                  <a:srgbClr val="2E4F68"/>
                </a:solidFill>
              </a:rPr>
              <a:t>- Name, Role, Company</a:t>
            </a:r>
          </a:p>
        </p:txBody>
      </p:sp>
      <p:sp>
        <p:nvSpPr>
          <p:cNvPr id="11" name="Picture Placeholder 4">
            <a:extLst>
              <a:ext uri="{FF2B5EF4-FFF2-40B4-BE49-F238E27FC236}">
                <a16:creationId xmlns:a16="http://schemas.microsoft.com/office/drawing/2014/main" id="{50E73970-3649-BFDB-4AE2-6E2A9A26565F}"/>
              </a:ext>
            </a:extLst>
          </p:cNvPr>
          <p:cNvSpPr>
            <a:spLocks noGrp="1"/>
          </p:cNvSpPr>
          <p:nvPr>
            <p:ph type="pic" sz="quarter" idx="13"/>
          </p:nvPr>
        </p:nvSpPr>
        <p:spPr>
          <a:xfrm>
            <a:off x="8753472" y="501570"/>
            <a:ext cx="2600325" cy="711200"/>
          </a:xfrm>
        </p:spPr>
        <p:txBody>
          <a:bodyPr/>
          <a:lstStyle/>
          <a:p>
            <a:endParaRPr lang="en-GB"/>
          </a:p>
        </p:txBody>
      </p:sp>
      <p:sp>
        <p:nvSpPr>
          <p:cNvPr id="12" name="Rectangle 11">
            <a:extLst>
              <a:ext uri="{FF2B5EF4-FFF2-40B4-BE49-F238E27FC236}">
                <a16:creationId xmlns:a16="http://schemas.microsoft.com/office/drawing/2014/main" id="{BE3099A7-667F-E3C5-B520-98B98B3C0F39}"/>
              </a:ext>
            </a:extLst>
          </p:cNvPr>
          <p:cNvSpPr/>
          <p:nvPr/>
        </p:nvSpPr>
        <p:spPr>
          <a:xfrm>
            <a:off x="685801" y="1556747"/>
            <a:ext cx="5220481" cy="2380771"/>
          </a:xfrm>
          <a:prstGeom prst="rect">
            <a:avLst/>
          </a:prstGeom>
          <a:solidFill>
            <a:schemeClr val="bg1">
              <a:lumMod val="75000"/>
              <a:alpha val="38000"/>
            </a:schemeClr>
          </a:solidFill>
          <a:ln>
            <a:noFill/>
          </a:ln>
          <a:effectLst>
            <a:softEdge rad="1143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A959FD6-B95E-6D99-AE45-B93DE8E47D35}"/>
              </a:ext>
            </a:extLst>
          </p:cNvPr>
          <p:cNvSpPr/>
          <p:nvPr/>
        </p:nvSpPr>
        <p:spPr>
          <a:xfrm>
            <a:off x="685801" y="3937518"/>
            <a:ext cx="5220481" cy="2380771"/>
          </a:xfrm>
          <a:prstGeom prst="rect">
            <a:avLst/>
          </a:prstGeom>
          <a:solidFill>
            <a:schemeClr val="bg1">
              <a:lumMod val="75000"/>
              <a:alpha val="37000"/>
            </a:schemeClr>
          </a:solidFill>
          <a:ln>
            <a:noFill/>
          </a:ln>
          <a:effectLst>
            <a:softEdge rad="1143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4A8E80E-7BA1-2161-6FE1-4AA32171BC11}"/>
              </a:ext>
            </a:extLst>
          </p:cNvPr>
          <p:cNvSpPr/>
          <p:nvPr/>
        </p:nvSpPr>
        <p:spPr>
          <a:xfrm>
            <a:off x="6058678" y="1556747"/>
            <a:ext cx="5220481" cy="4761542"/>
          </a:xfrm>
          <a:prstGeom prst="rect">
            <a:avLst/>
          </a:prstGeom>
          <a:solidFill>
            <a:schemeClr val="bg1">
              <a:lumMod val="75000"/>
              <a:alpha val="37000"/>
            </a:schemeClr>
          </a:solidFill>
          <a:ln>
            <a:noFill/>
          </a:ln>
          <a:effectLst>
            <a:softEdge rad="1143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985646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0B237EE-32CD-9B10-8803-FDEE04C29130}"/>
              </a:ext>
            </a:extLst>
          </p:cNvPr>
          <p:cNvSpPr/>
          <p:nvPr/>
        </p:nvSpPr>
        <p:spPr>
          <a:xfrm>
            <a:off x="734548" y="1690688"/>
            <a:ext cx="10515599" cy="4802187"/>
          </a:xfrm>
          <a:prstGeom prst="rect">
            <a:avLst/>
          </a:prstGeom>
          <a:solidFill>
            <a:srgbClr val="4BAE92">
              <a:alpha val="37000"/>
            </a:srgbClr>
          </a:solidFill>
          <a:ln>
            <a:noFill/>
          </a:ln>
          <a:effectLst>
            <a:softEdge rad="1143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22CEF9C-2BBB-6770-263D-1E0A8A5E9878}"/>
              </a:ext>
            </a:extLst>
          </p:cNvPr>
          <p:cNvSpPr>
            <a:spLocks noGrp="1"/>
          </p:cNvSpPr>
          <p:nvPr>
            <p:ph type="title"/>
          </p:nvPr>
        </p:nvSpPr>
        <p:spPr/>
        <p:txBody>
          <a:bodyPr/>
          <a:lstStyle/>
          <a:p>
            <a:r>
              <a:rPr lang="en-US" b="1">
                <a:solidFill>
                  <a:srgbClr val="2E4F68"/>
                </a:solidFill>
              </a:rPr>
              <a:t>Final Recommendation</a:t>
            </a:r>
          </a:p>
        </p:txBody>
      </p:sp>
      <p:sp>
        <p:nvSpPr>
          <p:cNvPr id="4" name="Picture Placeholder 4">
            <a:extLst>
              <a:ext uri="{FF2B5EF4-FFF2-40B4-BE49-F238E27FC236}">
                <a16:creationId xmlns:a16="http://schemas.microsoft.com/office/drawing/2014/main" id="{CACD1A50-7F53-5B3B-69F1-BDB261F2916E}"/>
              </a:ext>
            </a:extLst>
          </p:cNvPr>
          <p:cNvSpPr>
            <a:spLocks noGrp="1"/>
          </p:cNvSpPr>
          <p:nvPr>
            <p:ph type="pic" sz="quarter" idx="13"/>
          </p:nvPr>
        </p:nvSpPr>
        <p:spPr>
          <a:xfrm>
            <a:off x="8753472" y="501570"/>
            <a:ext cx="2600325" cy="711200"/>
          </a:xfrm>
        </p:spPr>
        <p:txBody>
          <a:bodyPr/>
          <a:lstStyle/>
          <a:p>
            <a:endParaRPr lang="en-GB"/>
          </a:p>
        </p:txBody>
      </p:sp>
      <p:sp>
        <p:nvSpPr>
          <p:cNvPr id="7" name="TextBox 6">
            <a:extLst>
              <a:ext uri="{FF2B5EF4-FFF2-40B4-BE49-F238E27FC236}">
                <a16:creationId xmlns:a16="http://schemas.microsoft.com/office/drawing/2014/main" id="{714B7EF6-8EB8-EBA3-683D-B5D052E0A936}"/>
              </a:ext>
            </a:extLst>
          </p:cNvPr>
          <p:cNvSpPr txBox="1"/>
          <p:nvPr/>
        </p:nvSpPr>
        <p:spPr>
          <a:xfrm>
            <a:off x="1219978" y="2171314"/>
            <a:ext cx="9482234" cy="3046988"/>
          </a:xfrm>
          <a:prstGeom prst="rect">
            <a:avLst/>
          </a:prstGeom>
          <a:noFill/>
        </p:spPr>
        <p:txBody>
          <a:bodyPr wrap="square">
            <a:spAutoFit/>
          </a:bodyPr>
          <a:lstStyle/>
          <a:p>
            <a:r>
              <a:rPr lang="en-GB" sz="1600" b="1">
                <a:solidFill>
                  <a:srgbClr val="2E4F68"/>
                </a:solidFill>
              </a:rPr>
              <a:t>Our recommendation is: </a:t>
            </a:r>
          </a:p>
          <a:p>
            <a:endParaRPr lang="en-GB" sz="1600" b="1">
              <a:solidFill>
                <a:srgbClr val="2E4F68"/>
              </a:solidFill>
            </a:endParaRPr>
          </a:p>
          <a:p>
            <a:r>
              <a:rPr lang="en-GB" sz="1600" i="1">
                <a:solidFill>
                  <a:srgbClr val="2E4F68"/>
                </a:solidFill>
              </a:rPr>
              <a:t>List your reasons why here.</a:t>
            </a:r>
          </a:p>
          <a:p>
            <a:endParaRPr lang="en-GB" sz="1600" i="1">
              <a:solidFill>
                <a:srgbClr val="2E4F68"/>
              </a:solidFill>
            </a:endParaRPr>
          </a:p>
          <a:p>
            <a:endParaRPr lang="en-GB" sz="1600" i="1">
              <a:solidFill>
                <a:srgbClr val="2E4F68"/>
              </a:solidFill>
            </a:endParaRPr>
          </a:p>
          <a:p>
            <a:endParaRPr lang="en-GB" sz="1600" i="1">
              <a:solidFill>
                <a:srgbClr val="2E4F68"/>
              </a:solidFill>
            </a:endParaRPr>
          </a:p>
          <a:p>
            <a:endParaRPr lang="en-GB" sz="1600" i="1">
              <a:solidFill>
                <a:srgbClr val="2E4F68"/>
              </a:solidFill>
            </a:endParaRPr>
          </a:p>
          <a:p>
            <a:r>
              <a:rPr lang="en-GB" sz="1600" b="1">
                <a:solidFill>
                  <a:srgbClr val="2E4F68"/>
                </a:solidFill>
              </a:rPr>
              <a:t>Next steps: </a:t>
            </a:r>
          </a:p>
          <a:p>
            <a:pPr marL="285750" indent="-285750">
              <a:buClr>
                <a:srgbClr val="4BAE92"/>
              </a:buClr>
              <a:buFont typeface="Arial" panose="020B0604020202020204" pitchFamily="34" charset="0"/>
              <a:buChar char="•"/>
            </a:pPr>
            <a:r>
              <a:rPr lang="en-GB" sz="1600">
                <a:solidFill>
                  <a:srgbClr val="2E4F68"/>
                </a:solidFill>
              </a:rPr>
              <a:t>Approve budget </a:t>
            </a:r>
          </a:p>
          <a:p>
            <a:pPr marL="285750" indent="-285750">
              <a:buClr>
                <a:srgbClr val="4BAE92"/>
              </a:buClr>
              <a:buFont typeface="Arial" panose="020B0604020202020204" pitchFamily="34" charset="0"/>
              <a:buChar char="•"/>
            </a:pPr>
            <a:r>
              <a:rPr lang="en-GB" sz="1600">
                <a:solidFill>
                  <a:srgbClr val="2E4F68"/>
                </a:solidFill>
              </a:rPr>
              <a:t>Establish project team </a:t>
            </a:r>
          </a:p>
          <a:p>
            <a:pPr marL="285750" indent="-285750">
              <a:buClr>
                <a:srgbClr val="4BAE92"/>
              </a:buClr>
              <a:buFont typeface="Arial" panose="020B0604020202020204" pitchFamily="34" charset="0"/>
              <a:buChar char="•"/>
            </a:pPr>
            <a:r>
              <a:rPr lang="en-GB" sz="1600">
                <a:solidFill>
                  <a:srgbClr val="2E4F68"/>
                </a:solidFill>
              </a:rPr>
              <a:t>Communicate the decision with software providers</a:t>
            </a:r>
          </a:p>
          <a:p>
            <a:pPr marL="285750" indent="-285750">
              <a:buClr>
                <a:srgbClr val="4BAE92"/>
              </a:buClr>
              <a:buFont typeface="Arial" panose="020B0604020202020204" pitchFamily="34" charset="0"/>
              <a:buChar char="•"/>
            </a:pPr>
            <a:endParaRPr lang="en-GB" sz="1600" b="1">
              <a:solidFill>
                <a:srgbClr val="2E4F68"/>
              </a:solidFill>
            </a:endParaRPr>
          </a:p>
        </p:txBody>
      </p:sp>
    </p:spTree>
    <p:extLst>
      <p:ext uri="{BB962C8B-B14F-4D97-AF65-F5344CB8AC3E}">
        <p14:creationId xmlns:p14="http://schemas.microsoft.com/office/powerpoint/2010/main" val="3495446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E4F68"/>
        </a:solidFill>
        <a:effectLst/>
      </p:bgPr>
    </p:bg>
    <p:spTree>
      <p:nvGrpSpPr>
        <p:cNvPr id="1" name="">
          <a:extLst>
            <a:ext uri="{FF2B5EF4-FFF2-40B4-BE49-F238E27FC236}">
              <a16:creationId xmlns:a16="http://schemas.microsoft.com/office/drawing/2014/main" id="{1913748F-E2E1-DCB9-B802-9FE745E9B3F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BC45A9-AE27-7F6A-1236-FE55CC4BBCA3}"/>
              </a:ext>
            </a:extLst>
          </p:cNvPr>
          <p:cNvSpPr>
            <a:spLocks/>
          </p:cNvSpPr>
          <p:nvPr/>
        </p:nvSpPr>
        <p:spPr>
          <a:xfrm>
            <a:off x="799322" y="5523724"/>
            <a:ext cx="4453813" cy="642581"/>
          </a:xfrm>
          <a:prstGeom prst="rect">
            <a:avLst/>
          </a:prstGeom>
          <a:solidFill>
            <a:schemeClr val="bg1">
              <a:lumMod val="85000"/>
              <a:alpha val="37000"/>
            </a:schemeClr>
          </a:solidFill>
          <a:ln>
            <a:noFill/>
          </a:ln>
          <a:effectLst>
            <a:softEdge rad="254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991516D0-51BF-17A5-DB62-23D0E9030137}"/>
              </a:ext>
            </a:extLst>
          </p:cNvPr>
          <p:cNvSpPr>
            <a:spLocks noGrp="1"/>
          </p:cNvSpPr>
          <p:nvPr>
            <p:ph type="title"/>
          </p:nvPr>
        </p:nvSpPr>
        <p:spPr>
          <a:xfrm>
            <a:off x="838200" y="411778"/>
            <a:ext cx="10515600" cy="1325563"/>
          </a:xfrm>
        </p:spPr>
        <p:txBody>
          <a:bodyPr/>
          <a:lstStyle/>
          <a:p>
            <a:r>
              <a:rPr lang="en-US" b="1">
                <a:solidFill>
                  <a:schemeClr val="bg1"/>
                </a:solidFill>
              </a:rPr>
              <a:t>Turn Your Business</a:t>
            </a:r>
            <a:br>
              <a:rPr lang="en-US" b="1">
                <a:solidFill>
                  <a:schemeClr val="bg1"/>
                </a:solidFill>
              </a:rPr>
            </a:br>
            <a:r>
              <a:rPr lang="en-US" b="1">
                <a:solidFill>
                  <a:schemeClr val="bg1"/>
                </a:solidFill>
              </a:rPr>
              <a:t>Case Into Action</a:t>
            </a:r>
          </a:p>
        </p:txBody>
      </p:sp>
      <p:sp>
        <p:nvSpPr>
          <p:cNvPr id="3" name="Content Placeholder 2">
            <a:extLst>
              <a:ext uri="{FF2B5EF4-FFF2-40B4-BE49-F238E27FC236}">
                <a16:creationId xmlns:a16="http://schemas.microsoft.com/office/drawing/2014/main" id="{431A86A3-330F-8FEB-2A0F-C80E5A59B1D1}"/>
              </a:ext>
            </a:extLst>
          </p:cNvPr>
          <p:cNvSpPr>
            <a:spLocks noGrp="1"/>
          </p:cNvSpPr>
          <p:nvPr>
            <p:ph idx="1"/>
          </p:nvPr>
        </p:nvSpPr>
        <p:spPr>
          <a:xfrm>
            <a:off x="838200" y="1825625"/>
            <a:ext cx="5257800" cy="2811689"/>
          </a:xfrm>
        </p:spPr>
        <p:txBody>
          <a:bodyPr vert="horz" lIns="91440" tIns="45720" rIns="91440" bIns="45720" rtlCol="0" anchor="t">
            <a:noAutofit/>
          </a:bodyPr>
          <a:lstStyle/>
          <a:p>
            <a:pPr marL="0" indent="0">
              <a:buNone/>
            </a:pPr>
            <a:r>
              <a:rPr lang="en-US" sz="1600">
                <a:solidFill>
                  <a:schemeClr val="bg1"/>
                </a:solidFill>
                <a:ea typeface="+mn-lt"/>
                <a:cs typeface="+mn-lt"/>
              </a:rPr>
              <a:t>Lightyear is built to help finance leaders like you:</a:t>
            </a:r>
          </a:p>
          <a:p>
            <a:pPr>
              <a:lnSpc>
                <a:spcPct val="150000"/>
              </a:lnSpc>
              <a:buClr>
                <a:srgbClr val="4BAE92"/>
              </a:buClr>
            </a:pPr>
            <a:r>
              <a:rPr lang="en-US" sz="1600">
                <a:solidFill>
                  <a:schemeClr val="bg1"/>
                </a:solidFill>
                <a:ea typeface="+mn-lt"/>
                <a:cs typeface="+mn-lt"/>
              </a:rPr>
              <a:t>Cut AP processing costs by up to 40%</a:t>
            </a:r>
          </a:p>
          <a:p>
            <a:pPr>
              <a:lnSpc>
                <a:spcPct val="150000"/>
              </a:lnSpc>
              <a:buClr>
                <a:srgbClr val="4BAE92"/>
              </a:buClr>
            </a:pPr>
            <a:r>
              <a:rPr lang="en-US" sz="1600">
                <a:solidFill>
                  <a:schemeClr val="bg1"/>
                </a:solidFill>
                <a:ea typeface="+mn-lt"/>
                <a:cs typeface="+mn-lt"/>
              </a:rPr>
              <a:t>Eliminate up to 97% of manual data entry</a:t>
            </a:r>
          </a:p>
          <a:p>
            <a:pPr>
              <a:lnSpc>
                <a:spcPct val="150000"/>
              </a:lnSpc>
              <a:buClr>
                <a:srgbClr val="4BAE92"/>
              </a:buClr>
            </a:pPr>
            <a:r>
              <a:rPr lang="en-US" sz="1600">
                <a:solidFill>
                  <a:schemeClr val="bg1"/>
                </a:solidFill>
                <a:ea typeface="+mn-lt"/>
                <a:cs typeface="+mn-lt"/>
              </a:rPr>
              <a:t>Accelerate approvals, avoid payment delays, and improve cash control</a:t>
            </a:r>
          </a:p>
          <a:p>
            <a:pPr>
              <a:lnSpc>
                <a:spcPct val="150000"/>
              </a:lnSpc>
              <a:buClr>
                <a:srgbClr val="4BAE92"/>
              </a:buClr>
            </a:pPr>
            <a:r>
              <a:rPr lang="en-US" sz="1600">
                <a:solidFill>
                  <a:schemeClr val="bg1"/>
                </a:solidFill>
                <a:ea typeface="+mn-lt"/>
                <a:cs typeface="+mn-lt"/>
              </a:rPr>
              <a:t>Scale without increasing headcount</a:t>
            </a:r>
          </a:p>
          <a:p>
            <a:pPr>
              <a:lnSpc>
                <a:spcPct val="150000"/>
              </a:lnSpc>
              <a:buClr>
                <a:srgbClr val="4BAE92"/>
              </a:buClr>
            </a:pPr>
            <a:r>
              <a:rPr lang="en-US" sz="1600">
                <a:solidFill>
                  <a:schemeClr val="bg1"/>
                </a:solidFill>
                <a:ea typeface="+mn-lt"/>
                <a:cs typeface="+mn-lt"/>
              </a:rPr>
              <a:t>Get full visibility across POs, invoices, and statements in one smart system</a:t>
            </a:r>
          </a:p>
          <a:p>
            <a:endParaRPr lang="en-US" sz="1600">
              <a:solidFill>
                <a:schemeClr val="bg1"/>
              </a:solidFill>
            </a:endParaRPr>
          </a:p>
          <a:p>
            <a:pPr marL="0" indent="0">
              <a:buNone/>
            </a:pPr>
            <a:r>
              <a:rPr lang="en-US" sz="1600">
                <a:solidFill>
                  <a:schemeClr val="bg1"/>
                </a:solidFill>
                <a:ea typeface="+mn-lt"/>
                <a:cs typeface="+mn-lt"/>
              </a:rPr>
              <a:t>👉 </a:t>
            </a:r>
            <a:r>
              <a:rPr lang="en-US" sz="1600">
                <a:solidFill>
                  <a:schemeClr val="bg1"/>
                </a:solidFill>
                <a:ea typeface="+mn-lt"/>
                <a:cs typeface="+mn-lt"/>
                <a:hlinkClick r:id="rId2">
                  <a:extLst>
                    <a:ext uri="{A12FA001-AC4F-418D-AE19-62706E023703}">
                      <ahyp:hlinkClr xmlns:ahyp="http://schemas.microsoft.com/office/drawing/2018/hyperlinkcolor" val="tx"/>
                    </a:ext>
                  </a:extLst>
                </a:hlinkClick>
              </a:rPr>
              <a:t>Start a free </a:t>
            </a:r>
            <a:r>
              <a:rPr lang="en-US" sz="1600" b="1">
                <a:solidFill>
                  <a:schemeClr val="bg1"/>
                </a:solidFill>
                <a:ea typeface="+mn-lt"/>
                <a:cs typeface="+mn-lt"/>
                <a:hlinkClick r:id="rId2">
                  <a:extLst>
                    <a:ext uri="{A12FA001-AC4F-418D-AE19-62706E023703}">
                      <ahyp:hlinkClr xmlns:ahyp="http://schemas.microsoft.com/office/drawing/2018/hyperlinkcolor" val="tx"/>
                    </a:ext>
                  </a:extLst>
                </a:hlinkClick>
              </a:rPr>
              <a:t>Lightyear</a:t>
            </a:r>
            <a:r>
              <a:rPr lang="en-US" sz="1600">
                <a:solidFill>
                  <a:schemeClr val="bg1"/>
                </a:solidFill>
                <a:ea typeface="+mn-lt"/>
                <a:cs typeface="+mn-lt"/>
                <a:hlinkClick r:id="rId2">
                  <a:extLst>
                    <a:ext uri="{A12FA001-AC4F-418D-AE19-62706E023703}">
                      <ahyp:hlinkClr xmlns:ahyp="http://schemas.microsoft.com/office/drawing/2018/hyperlinkcolor" val="tx"/>
                    </a:ext>
                  </a:extLst>
                </a:hlinkClick>
              </a:rPr>
              <a:t> trial – no card required</a:t>
            </a:r>
            <a:endParaRPr lang="en-US" sz="1600">
              <a:solidFill>
                <a:schemeClr val="bg1"/>
              </a:solidFill>
              <a:ea typeface="+mn-lt"/>
              <a:cs typeface="+mn-lt"/>
            </a:endParaRPr>
          </a:p>
        </p:txBody>
      </p:sp>
      <p:pic>
        <p:nvPicPr>
          <p:cNvPr id="7" name="Graphic 6">
            <a:extLst>
              <a:ext uri="{FF2B5EF4-FFF2-40B4-BE49-F238E27FC236}">
                <a16:creationId xmlns:a16="http://schemas.microsoft.com/office/drawing/2014/main" id="{1A9B6873-B12F-0139-A08A-EDC1411636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95577" y="431978"/>
            <a:ext cx="2258223" cy="823621"/>
          </a:xfrm>
          <a:prstGeom prst="rect">
            <a:avLst/>
          </a:prstGeom>
        </p:spPr>
      </p:pic>
      <p:pic>
        <p:nvPicPr>
          <p:cNvPr id="9" name="Picture 8" descr="A cell phone with a screen showing tasks&#10;&#10;AI-generated content may be incorrect.">
            <a:extLst>
              <a:ext uri="{FF2B5EF4-FFF2-40B4-BE49-F238E27FC236}">
                <a16:creationId xmlns:a16="http://schemas.microsoft.com/office/drawing/2014/main" id="{04FFAF10-CCD0-5696-4313-F47BB785F3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3643" y="754133"/>
            <a:ext cx="6103867" cy="6103867"/>
          </a:xfrm>
          <a:prstGeom prst="rect">
            <a:avLst/>
          </a:prstGeom>
        </p:spPr>
      </p:pic>
    </p:spTree>
    <p:extLst>
      <p:ext uri="{BB962C8B-B14F-4D97-AF65-F5344CB8AC3E}">
        <p14:creationId xmlns:p14="http://schemas.microsoft.com/office/powerpoint/2010/main" val="2648438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4F6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FB817-8490-9983-2F6D-5C49475B951F}"/>
              </a:ext>
            </a:extLst>
          </p:cNvPr>
          <p:cNvSpPr>
            <a:spLocks noGrp="1"/>
          </p:cNvSpPr>
          <p:nvPr>
            <p:ph type="title"/>
          </p:nvPr>
        </p:nvSpPr>
        <p:spPr>
          <a:xfrm>
            <a:off x="829628" y="-71120"/>
            <a:ext cx="3932237" cy="1600200"/>
          </a:xfrm>
        </p:spPr>
        <p:txBody>
          <a:bodyPr/>
          <a:lstStyle/>
          <a:p>
            <a:r>
              <a:rPr lang="en-US">
                <a:solidFill>
                  <a:schemeClr val="bg1"/>
                </a:solidFill>
              </a:rPr>
              <a:t>About This Template</a:t>
            </a:r>
          </a:p>
        </p:txBody>
      </p:sp>
      <p:sp>
        <p:nvSpPr>
          <p:cNvPr id="4" name="Text Placeholder 3">
            <a:extLst>
              <a:ext uri="{FF2B5EF4-FFF2-40B4-BE49-F238E27FC236}">
                <a16:creationId xmlns:a16="http://schemas.microsoft.com/office/drawing/2014/main" id="{D32E1E82-8BAF-915B-E8F5-D202D7F2BE25}"/>
              </a:ext>
            </a:extLst>
          </p:cNvPr>
          <p:cNvSpPr>
            <a:spLocks noGrp="1"/>
          </p:cNvSpPr>
          <p:nvPr>
            <p:ph type="body" sz="half" idx="2"/>
          </p:nvPr>
        </p:nvSpPr>
        <p:spPr>
          <a:xfrm>
            <a:off x="829628" y="1823720"/>
            <a:ext cx="9155620" cy="3811588"/>
          </a:xfrm>
        </p:spPr>
        <p:txBody>
          <a:bodyPr vert="horz" lIns="91440" tIns="45720" rIns="91440" bIns="45720" rtlCol="0" anchor="t">
            <a:normAutofit/>
          </a:bodyPr>
          <a:lstStyle/>
          <a:p>
            <a:r>
              <a:rPr lang="en-US">
                <a:solidFill>
                  <a:schemeClr val="bg1"/>
                </a:solidFill>
                <a:ea typeface="+mn-lt"/>
                <a:cs typeface="+mn-lt"/>
              </a:rPr>
              <a:t>This editable business case template is designed to help you:</a:t>
            </a:r>
            <a:endParaRPr lang="en-US">
              <a:solidFill>
                <a:schemeClr val="bg1"/>
              </a:solidFill>
            </a:endParaRPr>
          </a:p>
          <a:p>
            <a:pPr marL="285750" indent="-285750">
              <a:buClr>
                <a:srgbClr val="4BAE92"/>
              </a:buClr>
              <a:buFont typeface="Arial"/>
              <a:buChar char="•"/>
            </a:pPr>
            <a:r>
              <a:rPr lang="en-US">
                <a:solidFill>
                  <a:schemeClr val="bg1"/>
                </a:solidFill>
                <a:ea typeface="+mn-lt"/>
                <a:cs typeface="+mn-lt"/>
              </a:rPr>
              <a:t>Present a professional case for AP automation software.</a:t>
            </a:r>
            <a:endParaRPr lang="en-US">
              <a:solidFill>
                <a:schemeClr val="bg1"/>
              </a:solidFill>
            </a:endParaRPr>
          </a:p>
          <a:p>
            <a:pPr marL="285750" indent="-285750">
              <a:buClr>
                <a:srgbClr val="4BAE92"/>
              </a:buClr>
              <a:buFont typeface="Arial"/>
              <a:buChar char="•"/>
            </a:pPr>
            <a:r>
              <a:rPr lang="en-US">
                <a:solidFill>
                  <a:schemeClr val="bg1"/>
                </a:solidFill>
                <a:ea typeface="+mn-lt"/>
                <a:cs typeface="+mn-lt"/>
              </a:rPr>
              <a:t>Compare manual vs. automated costs to highlight the benefits of automating.</a:t>
            </a:r>
            <a:endParaRPr lang="en-US">
              <a:solidFill>
                <a:schemeClr val="bg1"/>
              </a:solidFill>
            </a:endParaRPr>
          </a:p>
          <a:p>
            <a:pPr marL="285750" indent="-285750">
              <a:buClr>
                <a:srgbClr val="4BAE92"/>
              </a:buClr>
              <a:buFont typeface="Arial"/>
              <a:buChar char="•"/>
            </a:pPr>
            <a:r>
              <a:rPr lang="en-US">
                <a:solidFill>
                  <a:schemeClr val="bg1"/>
                </a:solidFill>
                <a:ea typeface="+mn-lt"/>
                <a:cs typeface="+mn-lt"/>
              </a:rPr>
              <a:t>Highlight hidden inefficiencies in the finance department.</a:t>
            </a:r>
            <a:endParaRPr lang="en-US">
              <a:solidFill>
                <a:schemeClr val="bg1"/>
              </a:solidFill>
            </a:endParaRPr>
          </a:p>
          <a:p>
            <a:pPr marL="285750" indent="-285750">
              <a:buClr>
                <a:srgbClr val="4BAE92"/>
              </a:buClr>
              <a:buFont typeface="Arial"/>
              <a:buChar char="•"/>
            </a:pPr>
            <a:r>
              <a:rPr lang="en-US">
                <a:solidFill>
                  <a:schemeClr val="bg1"/>
                </a:solidFill>
                <a:ea typeface="+mn-lt"/>
                <a:cs typeface="+mn-lt"/>
              </a:rPr>
              <a:t>Align AP automation with your wider business goals &amp; demonstrate this clearly.</a:t>
            </a:r>
            <a:endParaRPr lang="en-US">
              <a:solidFill>
                <a:schemeClr val="bg1"/>
              </a:solidFill>
            </a:endParaRPr>
          </a:p>
          <a:p>
            <a:pPr marL="285750" indent="-285750">
              <a:buClr>
                <a:srgbClr val="4BAE92"/>
              </a:buClr>
              <a:buFont typeface="Arial"/>
              <a:buChar char="•"/>
            </a:pPr>
            <a:r>
              <a:rPr lang="en-US">
                <a:solidFill>
                  <a:schemeClr val="bg1"/>
                </a:solidFill>
                <a:ea typeface="+mn-lt"/>
                <a:cs typeface="+mn-lt"/>
              </a:rPr>
              <a:t>Win internal buy-in from leadership, IT, or procurement.</a:t>
            </a:r>
            <a:endParaRPr lang="en-US">
              <a:solidFill>
                <a:schemeClr val="bg1"/>
              </a:solidFill>
            </a:endParaRPr>
          </a:p>
          <a:p>
            <a:pPr marL="285750" indent="-285750">
              <a:buFont typeface="Arial"/>
              <a:buChar char="•"/>
            </a:pPr>
            <a:endParaRPr lang="en-US">
              <a:solidFill>
                <a:schemeClr val="bg1"/>
              </a:solidFill>
              <a:ea typeface="+mn-lt"/>
              <a:cs typeface="+mn-lt"/>
            </a:endParaRPr>
          </a:p>
          <a:p>
            <a:r>
              <a:rPr lang="en-US">
                <a:solidFill>
                  <a:schemeClr val="bg1"/>
                </a:solidFill>
                <a:ea typeface="+mn-lt"/>
                <a:cs typeface="+mn-lt"/>
              </a:rPr>
              <a:t>Use this as a starting point to tailor your case to your team, systems, and strategic objectives.</a:t>
            </a:r>
            <a:endParaRPr lang="en-US">
              <a:solidFill>
                <a:schemeClr val="bg1"/>
              </a:solidFill>
            </a:endParaRPr>
          </a:p>
          <a:p>
            <a:endParaRPr lang="en-US"/>
          </a:p>
        </p:txBody>
      </p:sp>
      <p:pic>
        <p:nvPicPr>
          <p:cNvPr id="13" name="Graphic 12">
            <a:extLst>
              <a:ext uri="{FF2B5EF4-FFF2-40B4-BE49-F238E27FC236}">
                <a16:creationId xmlns:a16="http://schemas.microsoft.com/office/drawing/2014/main" id="{98847787-7A67-4FE6-842C-B43846DC88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05523" y="526426"/>
            <a:ext cx="2317318" cy="845174"/>
          </a:xfrm>
          <a:prstGeom prst="rect">
            <a:avLst/>
          </a:prstGeom>
        </p:spPr>
      </p:pic>
    </p:spTree>
    <p:extLst>
      <p:ext uri="{BB962C8B-B14F-4D97-AF65-F5344CB8AC3E}">
        <p14:creationId xmlns:p14="http://schemas.microsoft.com/office/powerpoint/2010/main" val="2539286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E4F68"/>
        </a:solidFill>
        <a:effectLst/>
      </p:bgPr>
    </p:bg>
    <p:spTree>
      <p:nvGrpSpPr>
        <p:cNvPr id="1" name="">
          <a:extLst>
            <a:ext uri="{FF2B5EF4-FFF2-40B4-BE49-F238E27FC236}">
              <a16:creationId xmlns:a16="http://schemas.microsoft.com/office/drawing/2014/main" id="{F56B4559-0F7F-5376-DEC3-845D1BB7DC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20EA77-0FBA-1B02-3427-3C481B448268}"/>
              </a:ext>
            </a:extLst>
          </p:cNvPr>
          <p:cNvSpPr>
            <a:spLocks noGrp="1"/>
          </p:cNvSpPr>
          <p:nvPr>
            <p:ph type="title"/>
          </p:nvPr>
        </p:nvSpPr>
        <p:spPr>
          <a:xfrm>
            <a:off x="829628" y="-71120"/>
            <a:ext cx="6256972" cy="1600200"/>
          </a:xfrm>
        </p:spPr>
        <p:txBody>
          <a:bodyPr/>
          <a:lstStyle/>
          <a:p>
            <a:r>
              <a:rPr lang="en-US">
                <a:solidFill>
                  <a:schemeClr val="bg1"/>
                </a:solidFill>
              </a:rPr>
              <a:t>How To Use This Template</a:t>
            </a:r>
          </a:p>
        </p:txBody>
      </p:sp>
      <p:sp>
        <p:nvSpPr>
          <p:cNvPr id="4" name="Text Placeholder 3">
            <a:extLst>
              <a:ext uri="{FF2B5EF4-FFF2-40B4-BE49-F238E27FC236}">
                <a16:creationId xmlns:a16="http://schemas.microsoft.com/office/drawing/2014/main" id="{8C067DC7-39D0-DDBF-5003-271E998C45BE}"/>
              </a:ext>
            </a:extLst>
          </p:cNvPr>
          <p:cNvSpPr>
            <a:spLocks noGrp="1"/>
          </p:cNvSpPr>
          <p:nvPr>
            <p:ph type="body" sz="half" idx="2"/>
          </p:nvPr>
        </p:nvSpPr>
        <p:spPr>
          <a:xfrm>
            <a:off x="829628" y="1823720"/>
            <a:ext cx="9119044" cy="3811588"/>
          </a:xfrm>
        </p:spPr>
        <p:txBody>
          <a:bodyPr vert="horz" lIns="91440" tIns="45720" rIns="91440" bIns="45720" rtlCol="0" anchor="t">
            <a:normAutofit/>
          </a:bodyPr>
          <a:lstStyle/>
          <a:p>
            <a:pPr marL="285750" indent="-285750">
              <a:buClr>
                <a:srgbClr val="4BAE92"/>
              </a:buClr>
              <a:buFont typeface="Arial"/>
              <a:buChar char="•"/>
            </a:pPr>
            <a:r>
              <a:rPr lang="en-US" b="1">
                <a:solidFill>
                  <a:schemeClr val="bg1"/>
                </a:solidFill>
                <a:ea typeface="+mn-lt"/>
                <a:cs typeface="+mn-lt"/>
              </a:rPr>
              <a:t>Apply </a:t>
            </a:r>
            <a:r>
              <a:rPr lang="en-US">
                <a:solidFill>
                  <a:schemeClr val="bg1"/>
                </a:solidFill>
                <a:ea typeface="+mn-lt"/>
                <a:cs typeface="+mn-lt"/>
              </a:rPr>
              <a:t>your company PowerPoint theme or edit the </a:t>
            </a:r>
            <a:r>
              <a:rPr lang="en-US" err="1">
                <a:solidFill>
                  <a:schemeClr val="bg1"/>
                </a:solidFill>
                <a:ea typeface="+mn-lt"/>
                <a:cs typeface="+mn-lt"/>
              </a:rPr>
              <a:t>colours</a:t>
            </a:r>
            <a:r>
              <a:rPr lang="en-US">
                <a:solidFill>
                  <a:schemeClr val="bg1"/>
                </a:solidFill>
                <a:ea typeface="+mn-lt"/>
                <a:cs typeface="+mn-lt"/>
              </a:rPr>
              <a:t> to suit your preference.</a:t>
            </a:r>
          </a:p>
          <a:p>
            <a:pPr marL="285750" indent="-285750">
              <a:buClr>
                <a:srgbClr val="4BAE92"/>
              </a:buClr>
              <a:buFont typeface="Arial"/>
              <a:buChar char="•"/>
            </a:pPr>
            <a:r>
              <a:rPr lang="en-US">
                <a:solidFill>
                  <a:schemeClr val="bg1"/>
                </a:solidFill>
                <a:ea typeface="+mn-lt"/>
                <a:cs typeface="+mn-lt"/>
              </a:rPr>
              <a:t>Add your company logo where desired.</a:t>
            </a:r>
          </a:p>
          <a:p>
            <a:pPr marL="285750" indent="-285750">
              <a:buClr>
                <a:srgbClr val="4BAE92"/>
              </a:buClr>
              <a:buFont typeface="Arial"/>
              <a:buChar char="•"/>
            </a:pPr>
            <a:r>
              <a:rPr lang="en-US" b="1">
                <a:solidFill>
                  <a:schemeClr val="bg1"/>
                </a:solidFill>
                <a:ea typeface="+mn-lt"/>
                <a:cs typeface="+mn-lt"/>
              </a:rPr>
              <a:t>Fill in the editable fields</a:t>
            </a:r>
            <a:r>
              <a:rPr lang="en-US">
                <a:solidFill>
                  <a:schemeClr val="bg1"/>
                </a:solidFill>
                <a:ea typeface="+mn-lt"/>
                <a:cs typeface="+mn-lt"/>
              </a:rPr>
              <a:t> using your own data</a:t>
            </a:r>
            <a:r>
              <a:rPr lang="en-US" i="1">
                <a:solidFill>
                  <a:schemeClr val="bg1"/>
                </a:solidFill>
                <a:ea typeface="+mn-lt"/>
                <a:cs typeface="+mn-lt"/>
              </a:rPr>
              <a:t>. (We’ve included placeholder text for inspiration!)</a:t>
            </a:r>
            <a:endParaRPr lang="en-US" i="1">
              <a:solidFill>
                <a:schemeClr val="bg1"/>
              </a:solidFill>
            </a:endParaRPr>
          </a:p>
          <a:p>
            <a:pPr marL="285750" indent="-285750">
              <a:buClr>
                <a:srgbClr val="4BAE92"/>
              </a:buClr>
              <a:buFont typeface="Arial"/>
              <a:buChar char="•"/>
            </a:pPr>
            <a:r>
              <a:rPr lang="en-US" b="1">
                <a:solidFill>
                  <a:schemeClr val="bg1"/>
                </a:solidFill>
                <a:ea typeface="+mn-lt"/>
                <a:cs typeface="+mn-lt"/>
              </a:rPr>
              <a:t>Calculate your manual AP costs</a:t>
            </a:r>
            <a:r>
              <a:rPr lang="en-US">
                <a:solidFill>
                  <a:schemeClr val="bg1"/>
                </a:solidFill>
                <a:ea typeface="+mn-lt"/>
                <a:cs typeface="+mn-lt"/>
              </a:rPr>
              <a:t>, both visible and hidden.</a:t>
            </a:r>
          </a:p>
          <a:p>
            <a:pPr marL="285750" indent="-285750">
              <a:buClr>
                <a:srgbClr val="4BAE92"/>
              </a:buClr>
              <a:buFont typeface="Arial"/>
              <a:buChar char="•"/>
            </a:pPr>
            <a:r>
              <a:rPr lang="en-US" b="1">
                <a:solidFill>
                  <a:schemeClr val="bg1"/>
                </a:solidFill>
                <a:ea typeface="+mn-lt"/>
                <a:cs typeface="+mn-lt"/>
              </a:rPr>
              <a:t>Estimate your savings with automation</a:t>
            </a:r>
            <a:r>
              <a:rPr lang="en-US">
                <a:solidFill>
                  <a:schemeClr val="bg1"/>
                </a:solidFill>
                <a:ea typeface="+mn-lt"/>
                <a:cs typeface="+mn-lt"/>
              </a:rPr>
              <a:t> (you can use a vendor’s ROI calculator or your own model)</a:t>
            </a:r>
            <a:endParaRPr lang="en-US">
              <a:solidFill>
                <a:schemeClr val="bg1"/>
              </a:solidFill>
            </a:endParaRPr>
          </a:p>
          <a:p>
            <a:pPr marL="285750" indent="-285750">
              <a:buClr>
                <a:srgbClr val="4BAE92"/>
              </a:buClr>
              <a:buFont typeface="Arial"/>
              <a:buChar char="•"/>
            </a:pPr>
            <a:r>
              <a:rPr lang="en-US" b="1" err="1">
                <a:solidFill>
                  <a:schemeClr val="bg1"/>
                </a:solidFill>
                <a:ea typeface="+mn-lt"/>
                <a:cs typeface="+mn-lt"/>
              </a:rPr>
              <a:t>Customise</a:t>
            </a:r>
            <a:r>
              <a:rPr lang="en-US" b="1">
                <a:solidFill>
                  <a:schemeClr val="bg1"/>
                </a:solidFill>
                <a:ea typeface="+mn-lt"/>
                <a:cs typeface="+mn-lt"/>
              </a:rPr>
              <a:t> the benefits and strategic alignment</a:t>
            </a:r>
            <a:r>
              <a:rPr lang="en-US">
                <a:solidFill>
                  <a:schemeClr val="bg1"/>
                </a:solidFill>
                <a:ea typeface="+mn-lt"/>
                <a:cs typeface="+mn-lt"/>
              </a:rPr>
              <a:t> of automated AP based on your company’s goals.</a:t>
            </a:r>
          </a:p>
          <a:p>
            <a:pPr marL="285750" indent="-285750">
              <a:buClr>
                <a:srgbClr val="4BAE92"/>
              </a:buClr>
              <a:buFont typeface="Arial"/>
              <a:buChar char="•"/>
            </a:pPr>
            <a:r>
              <a:rPr lang="en-US" b="1">
                <a:solidFill>
                  <a:schemeClr val="bg1"/>
                </a:solidFill>
                <a:ea typeface="+mn-lt"/>
                <a:cs typeface="+mn-lt"/>
              </a:rPr>
              <a:t>Add vendor quotes and case studies</a:t>
            </a:r>
            <a:r>
              <a:rPr lang="en-US">
                <a:solidFill>
                  <a:schemeClr val="bg1"/>
                </a:solidFill>
                <a:ea typeface="+mn-lt"/>
                <a:cs typeface="+mn-lt"/>
              </a:rPr>
              <a:t> to support your AP software recommendation.</a:t>
            </a:r>
            <a:endParaRPr lang="en-US">
              <a:solidFill>
                <a:schemeClr val="bg1"/>
              </a:solidFill>
            </a:endParaRPr>
          </a:p>
          <a:p>
            <a:pPr marL="285750" indent="-285750">
              <a:buClr>
                <a:srgbClr val="4BAE92"/>
              </a:buClr>
              <a:buFont typeface="Arial"/>
              <a:buChar char="•"/>
            </a:pPr>
            <a:r>
              <a:rPr lang="en-US" b="1">
                <a:solidFill>
                  <a:schemeClr val="bg1"/>
                </a:solidFill>
                <a:ea typeface="+mn-lt"/>
                <a:cs typeface="+mn-lt"/>
              </a:rPr>
              <a:t>Present or share internally</a:t>
            </a:r>
            <a:r>
              <a:rPr lang="en-US">
                <a:solidFill>
                  <a:schemeClr val="bg1"/>
                </a:solidFill>
                <a:ea typeface="+mn-lt"/>
                <a:cs typeface="+mn-lt"/>
              </a:rPr>
              <a:t> to drive alignment and approval of AP automation software.</a:t>
            </a:r>
            <a:endParaRPr lang="en-US">
              <a:solidFill>
                <a:schemeClr val="bg1"/>
              </a:solidFill>
            </a:endParaRPr>
          </a:p>
        </p:txBody>
      </p:sp>
      <p:pic>
        <p:nvPicPr>
          <p:cNvPr id="3" name="Graphic 2">
            <a:extLst>
              <a:ext uri="{FF2B5EF4-FFF2-40B4-BE49-F238E27FC236}">
                <a16:creationId xmlns:a16="http://schemas.microsoft.com/office/drawing/2014/main" id="{3D1A5708-5D5B-B7F1-FC08-53C6E35C7C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05523" y="526426"/>
            <a:ext cx="2258223" cy="823621"/>
          </a:xfrm>
          <a:prstGeom prst="rect">
            <a:avLst/>
          </a:prstGeom>
        </p:spPr>
      </p:pic>
    </p:spTree>
    <p:extLst>
      <p:ext uri="{BB962C8B-B14F-4D97-AF65-F5344CB8AC3E}">
        <p14:creationId xmlns:p14="http://schemas.microsoft.com/office/powerpoint/2010/main" val="2555027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FEBBB-BFEF-7DB6-5045-B9BEFD930229}"/>
            </a:ext>
          </a:extLst>
        </p:cNvPr>
        <p:cNvGrpSpPr/>
        <p:nvPr/>
      </p:nvGrpSpPr>
      <p:grpSpPr>
        <a:xfrm>
          <a:off x="0" y="0"/>
          <a:ext cx="0" cy="0"/>
          <a:chOff x="0" y="0"/>
          <a:chExt cx="0" cy="0"/>
        </a:xfrm>
      </p:grpSpPr>
      <p:pic>
        <p:nvPicPr>
          <p:cNvPr id="6" name="Picture Placeholder 5" descr="Several pictures of people falling&#10;&#10;AI-generated content may be incorrect.">
            <a:extLst>
              <a:ext uri="{FF2B5EF4-FFF2-40B4-BE49-F238E27FC236}">
                <a16:creationId xmlns:a16="http://schemas.microsoft.com/office/drawing/2014/main" id="{401C6BB9-CB58-3408-0F12-E4096CA129C3}"/>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0098" r="10098"/>
          <a:stretch>
            <a:fillRect/>
          </a:stretch>
        </p:blipFill>
        <p:spPr>
          <a:xfrm>
            <a:off x="3359427" y="-71120"/>
            <a:ext cx="8832574" cy="6974281"/>
          </a:xfrm>
        </p:spPr>
      </p:pic>
      <p:sp>
        <p:nvSpPr>
          <p:cNvPr id="4" name="Text Placeholder 3">
            <a:extLst>
              <a:ext uri="{FF2B5EF4-FFF2-40B4-BE49-F238E27FC236}">
                <a16:creationId xmlns:a16="http://schemas.microsoft.com/office/drawing/2014/main" id="{059ED1E7-A057-2703-1922-8851BAA748EC}"/>
              </a:ext>
            </a:extLst>
          </p:cNvPr>
          <p:cNvSpPr>
            <a:spLocks noGrp="1"/>
          </p:cNvSpPr>
          <p:nvPr>
            <p:ph type="body" sz="half" idx="2"/>
          </p:nvPr>
        </p:nvSpPr>
        <p:spPr>
          <a:xfrm>
            <a:off x="829628" y="1823720"/>
            <a:ext cx="5280390" cy="3811588"/>
          </a:xfrm>
        </p:spPr>
        <p:txBody>
          <a:bodyPr vert="horz" lIns="91440" tIns="45720" rIns="91440" bIns="45720" rtlCol="0" anchor="t">
            <a:normAutofit/>
          </a:bodyPr>
          <a:lstStyle/>
          <a:p>
            <a:r>
              <a:rPr lang="en-US">
                <a:solidFill>
                  <a:srgbClr val="2E4F68"/>
                </a:solidFill>
              </a:rPr>
              <a:t>Use these additional </a:t>
            </a:r>
            <a:r>
              <a:rPr lang="en-US" b="1">
                <a:solidFill>
                  <a:srgbClr val="4BAE92"/>
                </a:solidFill>
              </a:rPr>
              <a:t>free</a:t>
            </a:r>
            <a:r>
              <a:rPr lang="en-US">
                <a:solidFill>
                  <a:srgbClr val="2E4F68"/>
                </a:solidFill>
              </a:rPr>
              <a:t> resources to help you complete your business case.</a:t>
            </a:r>
          </a:p>
          <a:p>
            <a:pPr marL="285750" indent="-285750">
              <a:buClr>
                <a:srgbClr val="4BAE92"/>
              </a:buClr>
              <a:buFont typeface="Arial" panose="020B0604020202020204" pitchFamily="34" charset="0"/>
              <a:buChar char="•"/>
            </a:pPr>
            <a:endParaRPr lang="en-US">
              <a:solidFill>
                <a:srgbClr val="2E4F68"/>
              </a:solidFill>
            </a:endParaRPr>
          </a:p>
          <a:p>
            <a:pPr marL="285750" indent="-285750">
              <a:buClr>
                <a:srgbClr val="4BAE92"/>
              </a:buClr>
              <a:buFont typeface="Arial" panose="020B0604020202020204" pitchFamily="34" charset="0"/>
              <a:buChar char="•"/>
            </a:pPr>
            <a:r>
              <a:rPr lang="en-US">
                <a:solidFill>
                  <a:srgbClr val="2E4F68"/>
                </a:solidFill>
                <a:hlinkClick r:id="rId3">
                  <a:extLst>
                    <a:ext uri="{A12FA001-AC4F-418D-AE19-62706E023703}">
                      <ahyp:hlinkClr xmlns:ahyp="http://schemas.microsoft.com/office/drawing/2018/hyperlinkcolor" val="tx"/>
                    </a:ext>
                  </a:extLst>
                </a:hlinkClick>
              </a:rPr>
              <a:t>AP Automation ROI Calculator</a:t>
            </a:r>
            <a:endParaRPr lang="en-US">
              <a:solidFill>
                <a:srgbClr val="2E4F68"/>
              </a:solidFill>
            </a:endParaRPr>
          </a:p>
          <a:p>
            <a:pPr marL="285750" indent="-285750">
              <a:buClr>
                <a:srgbClr val="4BAE92"/>
              </a:buClr>
              <a:buFont typeface="Arial" panose="020B0604020202020204" pitchFamily="34" charset="0"/>
              <a:buChar char="•"/>
            </a:pPr>
            <a:r>
              <a:rPr lang="en-US">
                <a:solidFill>
                  <a:srgbClr val="2E4F68"/>
                </a:solidFill>
                <a:hlinkClick r:id="rId4">
                  <a:extLst>
                    <a:ext uri="{A12FA001-AC4F-418D-AE19-62706E023703}">
                      <ahyp:hlinkClr xmlns:ahyp="http://schemas.microsoft.com/office/drawing/2018/hyperlinkcolor" val="tx"/>
                    </a:ext>
                  </a:extLst>
                </a:hlinkClick>
              </a:rPr>
              <a:t>eBook: 5 Step Guide to an automated AP function</a:t>
            </a:r>
            <a:r>
              <a:rPr lang="en-US">
                <a:solidFill>
                  <a:srgbClr val="2E4F68"/>
                </a:solidFill>
              </a:rPr>
              <a:t> </a:t>
            </a:r>
          </a:p>
          <a:p>
            <a:pPr marL="285750" indent="-285750">
              <a:buClr>
                <a:srgbClr val="4BAE92"/>
              </a:buClr>
              <a:buFont typeface="Arial" panose="020B0604020202020204" pitchFamily="34" charset="0"/>
              <a:buChar char="•"/>
            </a:pPr>
            <a:r>
              <a:rPr lang="en-US">
                <a:solidFill>
                  <a:srgbClr val="2E4F68"/>
                </a:solidFill>
                <a:hlinkClick r:id="rId5">
                  <a:extLst>
                    <a:ext uri="{A12FA001-AC4F-418D-AE19-62706E023703}">
                      <ahyp:hlinkClr xmlns:ahyp="http://schemas.microsoft.com/office/drawing/2018/hyperlinkcolor" val="tx"/>
                    </a:ext>
                  </a:extLst>
                </a:hlinkClick>
              </a:rPr>
              <a:t>Lightyear Case Study Pack: UK &amp; Ireland</a:t>
            </a:r>
          </a:p>
          <a:p>
            <a:pPr marL="285750" indent="-285750">
              <a:buClr>
                <a:srgbClr val="4BAE92"/>
              </a:buClr>
              <a:buFont typeface="Arial" panose="020B0604020202020204" pitchFamily="34" charset="0"/>
              <a:buChar char="•"/>
            </a:pPr>
            <a:r>
              <a:rPr lang="en-US">
                <a:solidFill>
                  <a:srgbClr val="2E4F68"/>
                </a:solidFill>
                <a:hlinkClick r:id="rId6">
                  <a:extLst>
                    <a:ext uri="{A12FA001-AC4F-418D-AE19-62706E023703}">
                      <ahyp:hlinkClr xmlns:ahyp="http://schemas.microsoft.com/office/drawing/2018/hyperlinkcolor" val="tx"/>
                    </a:ext>
                  </a:extLst>
                </a:hlinkClick>
              </a:rPr>
              <a:t>Lightyear Case Study Pack: Australia &amp; New Zealand</a:t>
            </a:r>
          </a:p>
          <a:p>
            <a:pPr marL="285750" indent="-285750">
              <a:buClr>
                <a:srgbClr val="4BAE92"/>
              </a:buClr>
              <a:buFont typeface="Arial" panose="020B0604020202020204" pitchFamily="34" charset="0"/>
              <a:buChar char="•"/>
            </a:pPr>
            <a:r>
              <a:rPr lang="en-US">
                <a:solidFill>
                  <a:srgbClr val="2E4F68"/>
                </a:solidFill>
                <a:hlinkClick r:id="rId7">
                  <a:extLst>
                    <a:ext uri="{A12FA001-AC4F-418D-AE19-62706E023703}">
                      <ahyp:hlinkClr xmlns:ahyp="http://schemas.microsoft.com/office/drawing/2018/hyperlinkcolor" val="tx"/>
                    </a:ext>
                  </a:extLst>
                </a:hlinkClick>
              </a:rPr>
              <a:t>Positioning Matrix – Software Price &amp; Feature Comparison</a:t>
            </a:r>
            <a:endParaRPr lang="en-US">
              <a:solidFill>
                <a:srgbClr val="2E4F68"/>
              </a:solidFill>
            </a:endParaRPr>
          </a:p>
          <a:p>
            <a:endParaRPr lang="en-US">
              <a:solidFill>
                <a:srgbClr val="000000"/>
              </a:solidFill>
            </a:endParaRPr>
          </a:p>
        </p:txBody>
      </p:sp>
      <p:sp>
        <p:nvSpPr>
          <p:cNvPr id="2" name="Title 1">
            <a:extLst>
              <a:ext uri="{FF2B5EF4-FFF2-40B4-BE49-F238E27FC236}">
                <a16:creationId xmlns:a16="http://schemas.microsoft.com/office/drawing/2014/main" id="{DDC6D763-429E-A4EA-C3A2-D77D499E0B7C}"/>
              </a:ext>
            </a:extLst>
          </p:cNvPr>
          <p:cNvSpPr>
            <a:spLocks noGrp="1"/>
          </p:cNvSpPr>
          <p:nvPr>
            <p:ph type="title"/>
          </p:nvPr>
        </p:nvSpPr>
        <p:spPr>
          <a:xfrm>
            <a:off x="829628" y="-71120"/>
            <a:ext cx="3932237" cy="1600200"/>
          </a:xfrm>
        </p:spPr>
        <p:txBody>
          <a:bodyPr/>
          <a:lstStyle/>
          <a:p>
            <a:r>
              <a:rPr lang="en-US">
                <a:solidFill>
                  <a:srgbClr val="2E4F68"/>
                </a:solidFill>
              </a:rPr>
              <a:t>Additional Resources</a:t>
            </a:r>
          </a:p>
        </p:txBody>
      </p:sp>
    </p:spTree>
    <p:extLst>
      <p:ext uri="{BB962C8B-B14F-4D97-AF65-F5344CB8AC3E}">
        <p14:creationId xmlns:p14="http://schemas.microsoft.com/office/powerpoint/2010/main" val="1015486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6EF2F-AAFD-25B3-6365-753133EE3A96}"/>
              </a:ext>
            </a:extLst>
          </p:cNvPr>
          <p:cNvSpPr>
            <a:spLocks noGrp="1"/>
          </p:cNvSpPr>
          <p:nvPr>
            <p:ph type="title"/>
          </p:nvPr>
        </p:nvSpPr>
        <p:spPr/>
        <p:txBody>
          <a:bodyPr/>
          <a:lstStyle/>
          <a:p>
            <a:r>
              <a:rPr lang="en-US" b="1">
                <a:solidFill>
                  <a:srgbClr val="2E4F68"/>
                </a:solidFill>
                <a:ea typeface="+mj-lt"/>
                <a:cs typeface="+mj-lt"/>
              </a:rPr>
              <a:t>Business Case: </a:t>
            </a:r>
            <a:br>
              <a:rPr lang="en-US" b="1">
                <a:solidFill>
                  <a:srgbClr val="2E4F68"/>
                </a:solidFill>
                <a:ea typeface="+mj-lt"/>
                <a:cs typeface="+mj-lt"/>
              </a:rPr>
            </a:br>
            <a:r>
              <a:rPr lang="en-US" b="1">
                <a:solidFill>
                  <a:srgbClr val="2E4F68"/>
                </a:solidFill>
                <a:ea typeface="+mj-lt"/>
                <a:cs typeface="+mj-lt"/>
              </a:rPr>
              <a:t>Investing in AP Automation</a:t>
            </a:r>
            <a:endParaRPr lang="en-GB">
              <a:solidFill>
                <a:srgbClr val="2E4F68"/>
              </a:solidFill>
            </a:endParaRPr>
          </a:p>
        </p:txBody>
      </p:sp>
      <p:sp>
        <p:nvSpPr>
          <p:cNvPr id="3" name="Text Placeholder 2">
            <a:extLst>
              <a:ext uri="{FF2B5EF4-FFF2-40B4-BE49-F238E27FC236}">
                <a16:creationId xmlns:a16="http://schemas.microsoft.com/office/drawing/2014/main" id="{FDAA6072-9D60-2493-A49A-EB5CB18180B0}"/>
              </a:ext>
            </a:extLst>
          </p:cNvPr>
          <p:cNvSpPr>
            <a:spLocks noGrp="1"/>
          </p:cNvSpPr>
          <p:nvPr>
            <p:ph type="body" idx="1"/>
          </p:nvPr>
        </p:nvSpPr>
        <p:spPr/>
        <p:txBody>
          <a:bodyPr/>
          <a:lstStyle/>
          <a:p>
            <a:r>
              <a:rPr lang="en-US" b="1">
                <a:solidFill>
                  <a:srgbClr val="2E4F68"/>
                </a:solidFill>
                <a:ea typeface="+mn-lt"/>
                <a:cs typeface="+mn-lt"/>
              </a:rPr>
              <a:t>Prepared by:</a:t>
            </a:r>
            <a:r>
              <a:rPr lang="en-US">
                <a:solidFill>
                  <a:srgbClr val="2E4F68"/>
                </a:solidFill>
                <a:ea typeface="+mn-lt"/>
                <a:cs typeface="+mn-lt"/>
              </a:rPr>
              <a:t> [Your Name]</a:t>
            </a:r>
            <a:br>
              <a:rPr lang="en-US">
                <a:solidFill>
                  <a:srgbClr val="2E4F68"/>
                </a:solidFill>
                <a:ea typeface="+mn-lt"/>
                <a:cs typeface="+mn-lt"/>
              </a:rPr>
            </a:br>
            <a:r>
              <a:rPr lang="en-US" b="1">
                <a:solidFill>
                  <a:srgbClr val="2E4F68"/>
                </a:solidFill>
                <a:ea typeface="+mn-lt"/>
                <a:cs typeface="+mn-lt"/>
              </a:rPr>
              <a:t>Role:</a:t>
            </a:r>
            <a:r>
              <a:rPr lang="en-US">
                <a:solidFill>
                  <a:srgbClr val="2E4F68"/>
                </a:solidFill>
                <a:ea typeface="+mn-lt"/>
                <a:cs typeface="+mn-lt"/>
              </a:rPr>
              <a:t> [Your Role, e.g. Financial Controller]</a:t>
            </a:r>
            <a:br>
              <a:rPr lang="en-US">
                <a:solidFill>
                  <a:srgbClr val="2E4F68"/>
                </a:solidFill>
                <a:ea typeface="+mn-lt"/>
                <a:cs typeface="+mn-lt"/>
              </a:rPr>
            </a:br>
            <a:r>
              <a:rPr lang="en-US" b="1">
                <a:solidFill>
                  <a:srgbClr val="2E4F68"/>
                </a:solidFill>
                <a:ea typeface="+mn-lt"/>
                <a:cs typeface="+mn-lt"/>
              </a:rPr>
              <a:t>Date:</a:t>
            </a:r>
            <a:r>
              <a:rPr lang="en-US">
                <a:solidFill>
                  <a:srgbClr val="2E4F68"/>
                </a:solidFill>
                <a:ea typeface="+mn-lt"/>
                <a:cs typeface="+mn-lt"/>
              </a:rPr>
              <a:t> [Insert Date]</a:t>
            </a:r>
            <a:br>
              <a:rPr lang="en-US">
                <a:solidFill>
                  <a:srgbClr val="2E4F68"/>
                </a:solidFill>
                <a:ea typeface="+mn-lt"/>
                <a:cs typeface="+mn-lt"/>
              </a:rPr>
            </a:br>
            <a:r>
              <a:rPr lang="en-US" b="1">
                <a:solidFill>
                  <a:srgbClr val="2E4F68"/>
                </a:solidFill>
                <a:ea typeface="+mn-lt"/>
                <a:cs typeface="+mn-lt"/>
              </a:rPr>
              <a:t>Business Unit/Department:</a:t>
            </a:r>
            <a:r>
              <a:rPr lang="en-US">
                <a:solidFill>
                  <a:srgbClr val="2E4F68"/>
                </a:solidFill>
                <a:ea typeface="+mn-lt"/>
                <a:cs typeface="+mn-lt"/>
              </a:rPr>
              <a:t> [e.g. Finance]</a:t>
            </a:r>
            <a:endParaRPr lang="en-US">
              <a:solidFill>
                <a:srgbClr val="2E4F68"/>
              </a:solidFill>
            </a:endParaRPr>
          </a:p>
          <a:p>
            <a:endParaRPr lang="en-GB"/>
          </a:p>
        </p:txBody>
      </p:sp>
      <p:sp>
        <p:nvSpPr>
          <p:cNvPr id="4" name="Picture Placeholder 3">
            <a:extLst>
              <a:ext uri="{FF2B5EF4-FFF2-40B4-BE49-F238E27FC236}">
                <a16:creationId xmlns:a16="http://schemas.microsoft.com/office/drawing/2014/main" id="{08F39A84-F77A-78E4-4D72-BE3002050E75}"/>
              </a:ext>
            </a:extLst>
          </p:cNvPr>
          <p:cNvSpPr>
            <a:spLocks noGrp="1"/>
          </p:cNvSpPr>
          <p:nvPr>
            <p:ph type="pic" sz="quarter" idx="13"/>
          </p:nvPr>
        </p:nvSpPr>
        <p:spPr>
          <a:xfrm>
            <a:off x="9312275" y="675986"/>
            <a:ext cx="2035175" cy="668338"/>
          </a:xfrm>
        </p:spPr>
        <p:txBody>
          <a:bodyPr/>
          <a:lstStyle/>
          <a:p>
            <a:endParaRPr lang="en-GB"/>
          </a:p>
        </p:txBody>
      </p:sp>
    </p:spTree>
    <p:extLst>
      <p:ext uri="{BB962C8B-B14F-4D97-AF65-F5344CB8AC3E}">
        <p14:creationId xmlns:p14="http://schemas.microsoft.com/office/powerpoint/2010/main" val="3359408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E5C14-72DC-6BE2-74B4-CEFE7E8C81C8}"/>
              </a:ext>
            </a:extLst>
          </p:cNvPr>
          <p:cNvSpPr>
            <a:spLocks noGrp="1"/>
          </p:cNvSpPr>
          <p:nvPr>
            <p:ph type="title"/>
          </p:nvPr>
        </p:nvSpPr>
        <p:spPr/>
        <p:txBody>
          <a:bodyPr/>
          <a:lstStyle/>
          <a:p>
            <a:r>
              <a:rPr lang="en-US" b="1">
                <a:solidFill>
                  <a:srgbClr val="2E4F68"/>
                </a:solidFill>
              </a:rPr>
              <a:t>Table of Contents</a:t>
            </a:r>
          </a:p>
        </p:txBody>
      </p:sp>
      <p:sp>
        <p:nvSpPr>
          <p:cNvPr id="3" name="Picture Placeholder 2">
            <a:extLst>
              <a:ext uri="{FF2B5EF4-FFF2-40B4-BE49-F238E27FC236}">
                <a16:creationId xmlns:a16="http://schemas.microsoft.com/office/drawing/2014/main" id="{49C8F122-364E-F25F-DA5D-CEB4D1B60750}"/>
              </a:ext>
            </a:extLst>
          </p:cNvPr>
          <p:cNvSpPr>
            <a:spLocks noGrp="1"/>
          </p:cNvSpPr>
          <p:nvPr>
            <p:ph type="pic" idx="1"/>
          </p:nvPr>
        </p:nvSpPr>
        <p:spPr>
          <a:xfrm>
            <a:off x="9534525" y="457200"/>
            <a:ext cx="1817687" cy="895350"/>
          </a:xfrm>
        </p:spPr>
        <p:txBody>
          <a:bodyPr>
            <a:normAutofit/>
          </a:bodyPr>
          <a:lstStyle/>
          <a:p>
            <a:endParaRPr lang="en-GB" sz="1200"/>
          </a:p>
        </p:txBody>
      </p:sp>
      <p:sp>
        <p:nvSpPr>
          <p:cNvPr id="4" name="Text Placeholder 3">
            <a:extLst>
              <a:ext uri="{FF2B5EF4-FFF2-40B4-BE49-F238E27FC236}">
                <a16:creationId xmlns:a16="http://schemas.microsoft.com/office/drawing/2014/main" id="{13DE81B8-5FF9-D728-9CE6-8D82B8413A95}"/>
              </a:ext>
            </a:extLst>
          </p:cNvPr>
          <p:cNvSpPr>
            <a:spLocks noGrp="1"/>
          </p:cNvSpPr>
          <p:nvPr>
            <p:ph type="body" sz="half" idx="2"/>
          </p:nvPr>
        </p:nvSpPr>
        <p:spPr/>
        <p:txBody>
          <a:bodyPr vert="horz" lIns="91440" tIns="45720" rIns="91440" bIns="45720" rtlCol="0" anchor="t">
            <a:normAutofit/>
          </a:bodyPr>
          <a:lstStyle/>
          <a:p>
            <a:pPr marL="285750" indent="-285750">
              <a:buClr>
                <a:srgbClr val="4BAE92"/>
              </a:buClr>
              <a:buFont typeface="Arial"/>
              <a:buChar char="•"/>
            </a:pPr>
            <a:r>
              <a:rPr lang="en-US">
                <a:solidFill>
                  <a:srgbClr val="2E4F68"/>
                </a:solidFill>
                <a:ea typeface="+mn-lt"/>
                <a:cs typeface="+mn-lt"/>
              </a:rPr>
              <a:t>Executive Summary</a:t>
            </a:r>
            <a:endParaRPr lang="en-US">
              <a:solidFill>
                <a:srgbClr val="2E4F68"/>
              </a:solidFill>
            </a:endParaRPr>
          </a:p>
          <a:p>
            <a:pPr marL="285750" indent="-285750">
              <a:buClr>
                <a:srgbClr val="4BAE92"/>
              </a:buClr>
              <a:buFont typeface="Arial"/>
              <a:buChar char="•"/>
            </a:pPr>
            <a:r>
              <a:rPr lang="en-US">
                <a:solidFill>
                  <a:srgbClr val="2E4F68"/>
                </a:solidFill>
                <a:ea typeface="+mn-lt"/>
                <a:cs typeface="+mn-lt"/>
              </a:rPr>
              <a:t>Current AP Process Audit</a:t>
            </a:r>
            <a:endParaRPr lang="en-US">
              <a:solidFill>
                <a:srgbClr val="2E4F68"/>
              </a:solidFill>
            </a:endParaRPr>
          </a:p>
          <a:p>
            <a:pPr marL="285750" indent="-285750">
              <a:buClr>
                <a:srgbClr val="4BAE92"/>
              </a:buClr>
              <a:buFont typeface="Arial"/>
              <a:buChar char="•"/>
            </a:pPr>
            <a:r>
              <a:rPr lang="en-US">
                <a:solidFill>
                  <a:srgbClr val="2E4F68"/>
                </a:solidFill>
                <a:ea typeface="+mn-lt"/>
                <a:cs typeface="+mn-lt"/>
              </a:rPr>
              <a:t>Audit of AP Team Time &amp; Cost</a:t>
            </a:r>
            <a:endParaRPr lang="en-US">
              <a:solidFill>
                <a:srgbClr val="2E4F68"/>
              </a:solidFill>
            </a:endParaRPr>
          </a:p>
          <a:p>
            <a:pPr marL="285750" indent="-285750">
              <a:buClr>
                <a:srgbClr val="4BAE92"/>
              </a:buClr>
              <a:buFont typeface="Arial"/>
              <a:buChar char="•"/>
            </a:pPr>
            <a:r>
              <a:rPr lang="en-US">
                <a:solidFill>
                  <a:srgbClr val="2E4F68"/>
                </a:solidFill>
                <a:ea typeface="+mn-lt"/>
                <a:cs typeface="+mn-lt"/>
              </a:rPr>
              <a:t>Identified Hidden Costs</a:t>
            </a:r>
            <a:endParaRPr lang="en-US">
              <a:solidFill>
                <a:srgbClr val="2E4F68"/>
              </a:solidFill>
            </a:endParaRPr>
          </a:p>
          <a:p>
            <a:pPr marL="285750" indent="-285750">
              <a:buClr>
                <a:srgbClr val="4BAE92"/>
              </a:buClr>
              <a:buFont typeface="Arial"/>
              <a:buChar char="•"/>
            </a:pPr>
            <a:r>
              <a:rPr lang="en-US">
                <a:solidFill>
                  <a:srgbClr val="2E4F68"/>
                </a:solidFill>
                <a:ea typeface="+mn-lt"/>
                <a:cs typeface="+mn-lt"/>
              </a:rPr>
              <a:t>Potential Savings &amp; ROI</a:t>
            </a:r>
            <a:endParaRPr lang="en-US">
              <a:solidFill>
                <a:srgbClr val="2E4F68"/>
              </a:solidFill>
            </a:endParaRPr>
          </a:p>
          <a:p>
            <a:pPr marL="285750" indent="-285750">
              <a:buClr>
                <a:srgbClr val="4BAE92"/>
              </a:buClr>
              <a:buFont typeface="Arial"/>
              <a:buChar char="•"/>
            </a:pPr>
            <a:r>
              <a:rPr lang="en-US">
                <a:solidFill>
                  <a:srgbClr val="2E4F68"/>
                </a:solidFill>
                <a:ea typeface="+mn-lt"/>
                <a:cs typeface="+mn-lt"/>
              </a:rPr>
              <a:t>Implementation Timeline</a:t>
            </a:r>
            <a:endParaRPr lang="en-US">
              <a:solidFill>
                <a:srgbClr val="2E4F68"/>
              </a:solidFill>
            </a:endParaRPr>
          </a:p>
          <a:p>
            <a:pPr marL="285750" indent="-285750">
              <a:buClr>
                <a:srgbClr val="4BAE92"/>
              </a:buClr>
              <a:buFont typeface="Arial"/>
              <a:buChar char="•"/>
            </a:pPr>
            <a:r>
              <a:rPr lang="en-US">
                <a:solidFill>
                  <a:srgbClr val="2E4F68"/>
                </a:solidFill>
                <a:ea typeface="+mn-lt"/>
                <a:cs typeface="+mn-lt"/>
              </a:rPr>
              <a:t>Strategic Benefits</a:t>
            </a:r>
            <a:endParaRPr lang="en-US">
              <a:solidFill>
                <a:srgbClr val="2E4F68"/>
              </a:solidFill>
            </a:endParaRPr>
          </a:p>
          <a:p>
            <a:pPr marL="285750" indent="-285750">
              <a:buClr>
                <a:srgbClr val="4BAE92"/>
              </a:buClr>
              <a:buFont typeface="Arial"/>
              <a:buChar char="•"/>
            </a:pPr>
            <a:r>
              <a:rPr lang="en-US">
                <a:solidFill>
                  <a:srgbClr val="2E4F68"/>
                </a:solidFill>
                <a:ea typeface="+mn-lt"/>
                <a:cs typeface="+mn-lt"/>
              </a:rPr>
              <a:t>Supporting Evidence</a:t>
            </a:r>
            <a:endParaRPr lang="en-US">
              <a:solidFill>
                <a:srgbClr val="2E4F68"/>
              </a:solidFill>
            </a:endParaRPr>
          </a:p>
          <a:p>
            <a:pPr marL="285750" indent="-285750">
              <a:buClr>
                <a:srgbClr val="4BAE92"/>
              </a:buClr>
              <a:buFont typeface="Arial"/>
              <a:buChar char="•"/>
            </a:pPr>
            <a:r>
              <a:rPr lang="en-US">
                <a:solidFill>
                  <a:srgbClr val="2E4F68"/>
                </a:solidFill>
                <a:ea typeface="+mn-lt"/>
                <a:cs typeface="+mn-lt"/>
              </a:rPr>
              <a:t>Software Comparison Snapshot</a:t>
            </a:r>
            <a:endParaRPr lang="en-US">
              <a:solidFill>
                <a:srgbClr val="2E4F68"/>
              </a:solidFill>
            </a:endParaRPr>
          </a:p>
          <a:p>
            <a:pPr marL="285750" indent="-285750">
              <a:buClr>
                <a:srgbClr val="4BAE92"/>
              </a:buClr>
              <a:buFont typeface="Arial"/>
              <a:buChar char="•"/>
            </a:pPr>
            <a:r>
              <a:rPr lang="en-US">
                <a:solidFill>
                  <a:srgbClr val="2E4F68"/>
                </a:solidFill>
                <a:ea typeface="+mn-lt"/>
                <a:cs typeface="+mn-lt"/>
              </a:rPr>
              <a:t>Recommendations</a:t>
            </a:r>
            <a:endParaRPr lang="en-US">
              <a:solidFill>
                <a:srgbClr val="2E4F68"/>
              </a:solidFill>
            </a:endParaRPr>
          </a:p>
          <a:p>
            <a:endParaRPr lang="en-US"/>
          </a:p>
        </p:txBody>
      </p:sp>
    </p:spTree>
    <p:extLst>
      <p:ext uri="{BB962C8B-B14F-4D97-AF65-F5344CB8AC3E}">
        <p14:creationId xmlns:p14="http://schemas.microsoft.com/office/powerpoint/2010/main" val="3135060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17051-84CF-F301-024A-746DAA42AF7A}"/>
              </a:ext>
            </a:extLst>
          </p:cNvPr>
          <p:cNvSpPr>
            <a:spLocks noGrp="1"/>
          </p:cNvSpPr>
          <p:nvPr>
            <p:ph type="title"/>
          </p:nvPr>
        </p:nvSpPr>
        <p:spPr/>
        <p:txBody>
          <a:bodyPr/>
          <a:lstStyle/>
          <a:p>
            <a:r>
              <a:rPr lang="en-US" b="1">
                <a:solidFill>
                  <a:srgbClr val="2E4F68"/>
                </a:solidFill>
              </a:rPr>
              <a:t>Executive Summary</a:t>
            </a:r>
            <a:endParaRPr lang="en-US">
              <a:solidFill>
                <a:srgbClr val="2E4F68"/>
              </a:solidFill>
            </a:endParaRPr>
          </a:p>
        </p:txBody>
      </p:sp>
      <p:sp>
        <p:nvSpPr>
          <p:cNvPr id="5" name="Content Placeholder 4">
            <a:extLst>
              <a:ext uri="{FF2B5EF4-FFF2-40B4-BE49-F238E27FC236}">
                <a16:creationId xmlns:a16="http://schemas.microsoft.com/office/drawing/2014/main" id="{E46B58D8-0994-179F-A273-30F7255F6126}"/>
              </a:ext>
            </a:extLst>
          </p:cNvPr>
          <p:cNvSpPr>
            <a:spLocks noGrp="1"/>
          </p:cNvSpPr>
          <p:nvPr>
            <p:ph idx="1"/>
          </p:nvPr>
        </p:nvSpPr>
        <p:spPr>
          <a:xfrm>
            <a:off x="838200" y="1690688"/>
            <a:ext cx="10515600" cy="1222375"/>
          </a:xfrm>
        </p:spPr>
        <p:txBody>
          <a:bodyPr vert="horz" lIns="91440" tIns="45720" rIns="91440" bIns="45720" rtlCol="0" anchor="t">
            <a:normAutofit lnSpcReduction="10000"/>
          </a:bodyPr>
          <a:lstStyle/>
          <a:p>
            <a:pPr marL="0" indent="0">
              <a:buNone/>
            </a:pPr>
            <a:r>
              <a:rPr lang="en-US">
                <a:solidFill>
                  <a:srgbClr val="4BAE92"/>
                </a:solidFill>
                <a:latin typeface="+mj-lt"/>
                <a:ea typeface="+mn-lt"/>
                <a:cs typeface="+mn-lt"/>
              </a:rPr>
              <a:t>Investment Overview</a:t>
            </a:r>
          </a:p>
          <a:p>
            <a:pPr marL="0" indent="0">
              <a:buNone/>
            </a:pPr>
            <a:r>
              <a:rPr lang="en-GB" sz="1600">
                <a:solidFill>
                  <a:srgbClr val="2E4F68"/>
                </a:solidFill>
              </a:rPr>
              <a:t>This business case proposes the implementation of AP automation software to reduce manual workload, mitigate financial risk, and improve scalability across the accounts payable function. By switching from manual to automated processes, we aim to reduce costs, improve visibility, and free up team capacity to focus on higher-value activities.</a:t>
            </a:r>
            <a:endParaRPr lang="en-US" sz="1600" i="1">
              <a:solidFill>
                <a:srgbClr val="2E4F68"/>
              </a:solidFill>
            </a:endParaRPr>
          </a:p>
        </p:txBody>
      </p:sp>
      <p:sp>
        <p:nvSpPr>
          <p:cNvPr id="4" name="Rectangle 3">
            <a:extLst>
              <a:ext uri="{FF2B5EF4-FFF2-40B4-BE49-F238E27FC236}">
                <a16:creationId xmlns:a16="http://schemas.microsoft.com/office/drawing/2014/main" id="{FBEDABC5-3642-08D4-6AC6-7B1F0C96D6AE}"/>
              </a:ext>
            </a:extLst>
          </p:cNvPr>
          <p:cNvSpPr/>
          <p:nvPr/>
        </p:nvSpPr>
        <p:spPr>
          <a:xfrm>
            <a:off x="838199" y="3016251"/>
            <a:ext cx="10515599" cy="2914650"/>
          </a:xfrm>
          <a:prstGeom prst="rect">
            <a:avLst/>
          </a:prstGeom>
          <a:solidFill>
            <a:schemeClr val="bg2"/>
          </a:solidFill>
          <a:ln>
            <a:noFill/>
          </a:ln>
          <a:effectLst>
            <a:softEdge rad="1143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3F00FB06-1AC3-D5B2-1D29-A498F50D3AB2}"/>
              </a:ext>
            </a:extLst>
          </p:cNvPr>
          <p:cNvGrpSpPr/>
          <p:nvPr/>
        </p:nvGrpSpPr>
        <p:grpSpPr>
          <a:xfrm>
            <a:off x="1285873" y="3458214"/>
            <a:ext cx="6600827" cy="2030723"/>
            <a:chOff x="1276348" y="3429000"/>
            <a:chExt cx="6600827" cy="2030723"/>
          </a:xfrm>
        </p:grpSpPr>
        <p:sp>
          <p:nvSpPr>
            <p:cNvPr id="6" name="TextBox 5">
              <a:extLst>
                <a:ext uri="{FF2B5EF4-FFF2-40B4-BE49-F238E27FC236}">
                  <a16:creationId xmlns:a16="http://schemas.microsoft.com/office/drawing/2014/main" id="{FD77491C-C45E-AAA1-614E-14EF510D0158}"/>
                </a:ext>
              </a:extLst>
            </p:cNvPr>
            <p:cNvSpPr txBox="1"/>
            <p:nvPr/>
          </p:nvSpPr>
          <p:spPr>
            <a:xfrm>
              <a:off x="1276350" y="3429000"/>
              <a:ext cx="6600825" cy="369332"/>
            </a:xfrm>
            <a:prstGeom prst="rect">
              <a:avLst/>
            </a:prstGeom>
            <a:noFill/>
          </p:spPr>
          <p:txBody>
            <a:bodyPr wrap="square" rtlCol="0">
              <a:spAutoFit/>
            </a:bodyPr>
            <a:lstStyle/>
            <a:p>
              <a:r>
                <a:rPr lang="en-GB" b="1">
                  <a:solidFill>
                    <a:srgbClr val="2E4F68"/>
                  </a:solidFill>
                </a:rPr>
                <a:t>Proposed Investment: </a:t>
              </a:r>
            </a:p>
          </p:txBody>
        </p:sp>
        <p:sp>
          <p:nvSpPr>
            <p:cNvPr id="7" name="TextBox 6">
              <a:extLst>
                <a:ext uri="{FF2B5EF4-FFF2-40B4-BE49-F238E27FC236}">
                  <a16:creationId xmlns:a16="http://schemas.microsoft.com/office/drawing/2014/main" id="{1BAF4203-5529-75D0-F418-D11BE2F98340}"/>
                </a:ext>
              </a:extLst>
            </p:cNvPr>
            <p:cNvSpPr txBox="1"/>
            <p:nvPr/>
          </p:nvSpPr>
          <p:spPr>
            <a:xfrm>
              <a:off x="1276349" y="3982797"/>
              <a:ext cx="6600825" cy="369332"/>
            </a:xfrm>
            <a:prstGeom prst="rect">
              <a:avLst/>
            </a:prstGeom>
            <a:noFill/>
          </p:spPr>
          <p:txBody>
            <a:bodyPr wrap="square" rtlCol="0">
              <a:spAutoFit/>
            </a:bodyPr>
            <a:lstStyle/>
            <a:p>
              <a:r>
                <a:rPr lang="en-GB" b="1">
                  <a:solidFill>
                    <a:srgbClr val="2E4F68"/>
                  </a:solidFill>
                </a:rPr>
                <a:t>Expected Annual Savings:</a:t>
              </a:r>
            </a:p>
          </p:txBody>
        </p:sp>
        <p:sp>
          <p:nvSpPr>
            <p:cNvPr id="8" name="TextBox 7">
              <a:extLst>
                <a:ext uri="{FF2B5EF4-FFF2-40B4-BE49-F238E27FC236}">
                  <a16:creationId xmlns:a16="http://schemas.microsoft.com/office/drawing/2014/main" id="{FE4F2614-4953-5D4A-6D9B-64C4DD85F89C}"/>
                </a:ext>
              </a:extLst>
            </p:cNvPr>
            <p:cNvSpPr txBox="1"/>
            <p:nvPr/>
          </p:nvSpPr>
          <p:spPr>
            <a:xfrm>
              <a:off x="1276348" y="4536594"/>
              <a:ext cx="6600825" cy="369332"/>
            </a:xfrm>
            <a:prstGeom prst="rect">
              <a:avLst/>
            </a:prstGeom>
            <a:noFill/>
          </p:spPr>
          <p:txBody>
            <a:bodyPr wrap="square" rtlCol="0">
              <a:spAutoFit/>
            </a:bodyPr>
            <a:lstStyle/>
            <a:p>
              <a:r>
                <a:rPr lang="en-GB" b="1">
                  <a:solidFill>
                    <a:srgbClr val="2E4F68"/>
                  </a:solidFill>
                </a:rPr>
                <a:t>Payback Period:</a:t>
              </a:r>
            </a:p>
          </p:txBody>
        </p:sp>
        <p:sp>
          <p:nvSpPr>
            <p:cNvPr id="9" name="TextBox 8">
              <a:extLst>
                <a:ext uri="{FF2B5EF4-FFF2-40B4-BE49-F238E27FC236}">
                  <a16:creationId xmlns:a16="http://schemas.microsoft.com/office/drawing/2014/main" id="{0D751247-1AB1-C6BD-1F93-B9CE9586B478}"/>
                </a:ext>
              </a:extLst>
            </p:cNvPr>
            <p:cNvSpPr txBox="1"/>
            <p:nvPr/>
          </p:nvSpPr>
          <p:spPr>
            <a:xfrm>
              <a:off x="1276348" y="5090391"/>
              <a:ext cx="6600825" cy="369332"/>
            </a:xfrm>
            <a:prstGeom prst="rect">
              <a:avLst/>
            </a:prstGeom>
            <a:noFill/>
          </p:spPr>
          <p:txBody>
            <a:bodyPr wrap="square" rtlCol="0">
              <a:spAutoFit/>
            </a:bodyPr>
            <a:lstStyle/>
            <a:p>
              <a:r>
                <a:rPr lang="en-GB" b="1">
                  <a:solidFill>
                    <a:srgbClr val="2E4F68"/>
                  </a:solidFill>
                </a:rPr>
                <a:t>3 – Year ROI: </a:t>
              </a:r>
            </a:p>
          </p:txBody>
        </p:sp>
      </p:grpSp>
      <p:pic>
        <p:nvPicPr>
          <p:cNvPr id="11" name="Picture 10">
            <a:extLst>
              <a:ext uri="{FF2B5EF4-FFF2-40B4-BE49-F238E27FC236}">
                <a16:creationId xmlns:a16="http://schemas.microsoft.com/office/drawing/2014/main" id="{6468BFB3-BD44-0B63-F7CB-C94AE22B4313}"/>
              </a:ext>
            </a:extLst>
          </p:cNvPr>
          <p:cNvPicPr>
            <a:picLocks noChangeAspect="1"/>
          </p:cNvPicPr>
          <p:nvPr/>
        </p:nvPicPr>
        <p:blipFill>
          <a:blip r:embed="rId2"/>
          <a:stretch>
            <a:fillRect/>
          </a:stretch>
        </p:blipFill>
        <p:spPr>
          <a:xfrm>
            <a:off x="9873917" y="479004"/>
            <a:ext cx="1816765" cy="896190"/>
          </a:xfrm>
          <a:prstGeom prst="rect">
            <a:avLst/>
          </a:prstGeom>
        </p:spPr>
      </p:pic>
      <p:sp>
        <p:nvSpPr>
          <p:cNvPr id="12" name="Picture Placeholder 4">
            <a:extLst>
              <a:ext uri="{FF2B5EF4-FFF2-40B4-BE49-F238E27FC236}">
                <a16:creationId xmlns:a16="http://schemas.microsoft.com/office/drawing/2014/main" id="{C5931677-D1DE-A54D-3F7C-644DE2C43F7E}"/>
              </a:ext>
            </a:extLst>
          </p:cNvPr>
          <p:cNvSpPr>
            <a:spLocks noGrp="1"/>
          </p:cNvSpPr>
          <p:nvPr>
            <p:ph type="pic" sz="quarter" idx="13"/>
          </p:nvPr>
        </p:nvSpPr>
        <p:spPr>
          <a:xfrm>
            <a:off x="8753475" y="365125"/>
            <a:ext cx="2600325" cy="711200"/>
          </a:xfrm>
        </p:spPr>
        <p:txBody>
          <a:bodyPr/>
          <a:lstStyle/>
          <a:p>
            <a:endParaRPr lang="en-GB"/>
          </a:p>
        </p:txBody>
      </p:sp>
    </p:spTree>
    <p:extLst>
      <p:ext uri="{BB962C8B-B14F-4D97-AF65-F5344CB8AC3E}">
        <p14:creationId xmlns:p14="http://schemas.microsoft.com/office/powerpoint/2010/main" val="945608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99047-2C7E-E119-9D65-34C0923B75B9}"/>
              </a:ext>
            </a:extLst>
          </p:cNvPr>
          <p:cNvSpPr>
            <a:spLocks noGrp="1"/>
          </p:cNvSpPr>
          <p:nvPr>
            <p:ph type="title"/>
          </p:nvPr>
        </p:nvSpPr>
        <p:spPr/>
        <p:txBody>
          <a:bodyPr/>
          <a:lstStyle/>
          <a:p>
            <a:r>
              <a:rPr lang="en-GB" b="1">
                <a:solidFill>
                  <a:srgbClr val="2E4F68"/>
                </a:solidFill>
              </a:rPr>
              <a:t>Current State: </a:t>
            </a:r>
            <a:br>
              <a:rPr lang="en-GB"/>
            </a:br>
            <a:r>
              <a:rPr lang="en-GB" sz="2800">
                <a:solidFill>
                  <a:srgbClr val="4BAE92"/>
                </a:solidFill>
              </a:rPr>
              <a:t>AP Process Challenges</a:t>
            </a:r>
          </a:p>
        </p:txBody>
      </p:sp>
      <p:sp>
        <p:nvSpPr>
          <p:cNvPr id="3" name="Content Placeholder 2">
            <a:extLst>
              <a:ext uri="{FF2B5EF4-FFF2-40B4-BE49-F238E27FC236}">
                <a16:creationId xmlns:a16="http://schemas.microsoft.com/office/drawing/2014/main" id="{427B6829-F3CA-CA18-D203-0172A1854628}"/>
              </a:ext>
            </a:extLst>
          </p:cNvPr>
          <p:cNvSpPr>
            <a:spLocks noGrp="1"/>
          </p:cNvSpPr>
          <p:nvPr>
            <p:ph sz="half" idx="1"/>
          </p:nvPr>
        </p:nvSpPr>
        <p:spPr>
          <a:xfrm>
            <a:off x="838200" y="1825626"/>
            <a:ext cx="5181600" cy="1117600"/>
          </a:xfrm>
        </p:spPr>
        <p:txBody>
          <a:bodyPr>
            <a:normAutofit/>
          </a:bodyPr>
          <a:lstStyle/>
          <a:p>
            <a:pPr>
              <a:buClr>
                <a:srgbClr val="4BAE92"/>
              </a:buClr>
            </a:pPr>
            <a:r>
              <a:rPr lang="en-US" sz="1600">
                <a:solidFill>
                  <a:srgbClr val="2E4F68"/>
                </a:solidFill>
                <a:ea typeface="+mn-lt"/>
                <a:cs typeface="+mn-lt"/>
              </a:rPr>
              <a:t>Manual invoice data entry </a:t>
            </a:r>
            <a:endParaRPr lang="en-US" sz="1600">
              <a:solidFill>
                <a:srgbClr val="2E4F68"/>
              </a:solidFill>
            </a:endParaRPr>
          </a:p>
          <a:p>
            <a:pPr>
              <a:buClr>
                <a:srgbClr val="4BAE92"/>
              </a:buClr>
            </a:pPr>
            <a:r>
              <a:rPr lang="en-US" sz="1600">
                <a:solidFill>
                  <a:srgbClr val="2E4F68"/>
                </a:solidFill>
                <a:ea typeface="+mn-lt"/>
                <a:cs typeface="+mn-lt"/>
              </a:rPr>
              <a:t>Filing cabinets full of paper</a:t>
            </a:r>
          </a:p>
          <a:p>
            <a:pPr>
              <a:buClr>
                <a:srgbClr val="4BAE92"/>
              </a:buClr>
            </a:pPr>
            <a:r>
              <a:rPr lang="en-US" sz="1600">
                <a:solidFill>
                  <a:srgbClr val="2E4F68"/>
                </a:solidFill>
                <a:ea typeface="+mn-lt"/>
                <a:cs typeface="+mn-lt"/>
              </a:rPr>
              <a:t>Email-based approvals</a:t>
            </a:r>
            <a:endParaRPr lang="en-US" sz="1600">
              <a:solidFill>
                <a:srgbClr val="2E4F68"/>
              </a:solidFill>
            </a:endParaRPr>
          </a:p>
        </p:txBody>
      </p:sp>
      <p:sp>
        <p:nvSpPr>
          <p:cNvPr id="4" name="Content Placeholder 3">
            <a:extLst>
              <a:ext uri="{FF2B5EF4-FFF2-40B4-BE49-F238E27FC236}">
                <a16:creationId xmlns:a16="http://schemas.microsoft.com/office/drawing/2014/main" id="{8B049EB3-C678-2D3F-FA30-24254755313B}"/>
              </a:ext>
            </a:extLst>
          </p:cNvPr>
          <p:cNvSpPr>
            <a:spLocks noGrp="1"/>
          </p:cNvSpPr>
          <p:nvPr>
            <p:ph sz="half" idx="2"/>
          </p:nvPr>
        </p:nvSpPr>
        <p:spPr>
          <a:xfrm>
            <a:off x="6172200" y="1825625"/>
            <a:ext cx="5181600" cy="1117601"/>
          </a:xfrm>
        </p:spPr>
        <p:txBody>
          <a:bodyPr/>
          <a:lstStyle/>
          <a:p>
            <a:pPr>
              <a:buClr>
                <a:srgbClr val="4BAE92"/>
              </a:buClr>
              <a:buFont typeface="Arial"/>
              <a:buChar char="•"/>
            </a:pPr>
            <a:r>
              <a:rPr lang="en-US" sz="1600">
                <a:solidFill>
                  <a:srgbClr val="2E4F68"/>
                </a:solidFill>
                <a:ea typeface="+mn-lt"/>
                <a:cs typeface="+mn-lt"/>
              </a:rPr>
              <a:t>Manual reconciliations</a:t>
            </a:r>
            <a:endParaRPr lang="en-US" sz="1600">
              <a:solidFill>
                <a:srgbClr val="2E4F68"/>
              </a:solidFill>
            </a:endParaRPr>
          </a:p>
          <a:p>
            <a:pPr>
              <a:buClr>
                <a:srgbClr val="4BAE92"/>
              </a:buClr>
              <a:buFont typeface="Arial"/>
              <a:buChar char="•"/>
            </a:pPr>
            <a:r>
              <a:rPr lang="en-US" sz="1600">
                <a:solidFill>
                  <a:srgbClr val="2E4F68"/>
                </a:solidFill>
                <a:ea typeface="+mn-lt"/>
                <a:cs typeface="+mn-lt"/>
              </a:rPr>
              <a:t>Overwhelming month-end </a:t>
            </a:r>
          </a:p>
          <a:p>
            <a:pPr>
              <a:buClr>
                <a:srgbClr val="4BAE92"/>
              </a:buClr>
              <a:buFont typeface="Arial"/>
              <a:buChar char="•"/>
            </a:pPr>
            <a:r>
              <a:rPr lang="en-US" sz="1600">
                <a:solidFill>
                  <a:srgbClr val="2E4F68"/>
                </a:solidFill>
                <a:ea typeface="+mn-lt"/>
                <a:cs typeface="+mn-lt"/>
              </a:rPr>
              <a:t>Prone to delays &amp; error</a:t>
            </a:r>
            <a:endParaRPr lang="en-US" sz="1600">
              <a:solidFill>
                <a:srgbClr val="2E4F68"/>
              </a:solidFill>
            </a:endParaRPr>
          </a:p>
          <a:p>
            <a:endParaRPr lang="en-GB"/>
          </a:p>
        </p:txBody>
      </p:sp>
      <p:sp>
        <p:nvSpPr>
          <p:cNvPr id="5" name="Picture Placeholder 4">
            <a:extLst>
              <a:ext uri="{FF2B5EF4-FFF2-40B4-BE49-F238E27FC236}">
                <a16:creationId xmlns:a16="http://schemas.microsoft.com/office/drawing/2014/main" id="{84A4463F-F135-3CAC-E528-542EEA955BC0}"/>
              </a:ext>
              <a:ext uri="{C183D7F6-B498-43B3-948B-1728B52AA6E4}">
                <adec:decorative xmlns:adec="http://schemas.microsoft.com/office/drawing/2017/decorative" val="0"/>
              </a:ext>
            </a:extLst>
          </p:cNvPr>
          <p:cNvSpPr>
            <a:spLocks noGrp="1"/>
          </p:cNvSpPr>
          <p:nvPr>
            <p:ph type="pic" sz="quarter" idx="13"/>
          </p:nvPr>
        </p:nvSpPr>
        <p:spPr/>
        <p:txBody>
          <a:bodyPr/>
          <a:lstStyle/>
          <a:p>
            <a:pPr marL="0" indent="0">
              <a:buNone/>
            </a:pPr>
            <a:endParaRPr lang="en-GB"/>
          </a:p>
        </p:txBody>
      </p:sp>
      <p:sp>
        <p:nvSpPr>
          <p:cNvPr id="6" name="Rectangle 5">
            <a:extLst>
              <a:ext uri="{FF2B5EF4-FFF2-40B4-BE49-F238E27FC236}">
                <a16:creationId xmlns:a16="http://schemas.microsoft.com/office/drawing/2014/main" id="{04063E52-62DE-54F6-7F4D-CF36FB4DBECD}"/>
              </a:ext>
            </a:extLst>
          </p:cNvPr>
          <p:cNvSpPr/>
          <p:nvPr/>
        </p:nvSpPr>
        <p:spPr>
          <a:xfrm>
            <a:off x="762000" y="3078163"/>
            <a:ext cx="10515599" cy="2914650"/>
          </a:xfrm>
          <a:prstGeom prst="rect">
            <a:avLst/>
          </a:prstGeom>
          <a:solidFill>
            <a:schemeClr val="bg2"/>
          </a:solidFill>
          <a:ln>
            <a:noFill/>
          </a:ln>
          <a:effectLst>
            <a:softEdge rad="1143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F803B710-219E-F3C8-0B7B-C6F6DEC3C39A}"/>
              </a:ext>
            </a:extLst>
          </p:cNvPr>
          <p:cNvGrpSpPr/>
          <p:nvPr/>
        </p:nvGrpSpPr>
        <p:grpSpPr>
          <a:xfrm>
            <a:off x="1257298" y="3520126"/>
            <a:ext cx="6600827" cy="2030723"/>
            <a:chOff x="1276348" y="3429000"/>
            <a:chExt cx="6600827" cy="2030723"/>
          </a:xfrm>
        </p:grpSpPr>
        <p:sp>
          <p:nvSpPr>
            <p:cNvPr id="8" name="TextBox 7">
              <a:extLst>
                <a:ext uri="{FF2B5EF4-FFF2-40B4-BE49-F238E27FC236}">
                  <a16:creationId xmlns:a16="http://schemas.microsoft.com/office/drawing/2014/main" id="{BD7BE9D4-F4FA-9E50-BF11-61D71459D0D8}"/>
                </a:ext>
              </a:extLst>
            </p:cNvPr>
            <p:cNvSpPr txBox="1"/>
            <p:nvPr/>
          </p:nvSpPr>
          <p:spPr>
            <a:xfrm>
              <a:off x="1276350" y="3429000"/>
              <a:ext cx="6600825" cy="369332"/>
            </a:xfrm>
            <a:prstGeom prst="rect">
              <a:avLst/>
            </a:prstGeom>
            <a:noFill/>
          </p:spPr>
          <p:txBody>
            <a:bodyPr wrap="square" rtlCol="0">
              <a:spAutoFit/>
            </a:bodyPr>
            <a:lstStyle/>
            <a:p>
              <a:r>
                <a:rPr lang="en-GB" b="1">
                  <a:solidFill>
                    <a:srgbClr val="2E4F68"/>
                  </a:solidFill>
                </a:rPr>
                <a:t>Current AP Stats:</a:t>
              </a:r>
            </a:p>
          </p:txBody>
        </p:sp>
        <p:sp>
          <p:nvSpPr>
            <p:cNvPr id="9" name="TextBox 8">
              <a:extLst>
                <a:ext uri="{FF2B5EF4-FFF2-40B4-BE49-F238E27FC236}">
                  <a16:creationId xmlns:a16="http://schemas.microsoft.com/office/drawing/2014/main" id="{97EF4836-C4DE-81A3-935C-0D1DEA2262D0}"/>
                </a:ext>
              </a:extLst>
            </p:cNvPr>
            <p:cNvSpPr txBox="1"/>
            <p:nvPr/>
          </p:nvSpPr>
          <p:spPr>
            <a:xfrm>
              <a:off x="1276349" y="3982797"/>
              <a:ext cx="6600825" cy="369332"/>
            </a:xfrm>
            <a:prstGeom prst="rect">
              <a:avLst/>
            </a:prstGeom>
            <a:noFill/>
          </p:spPr>
          <p:txBody>
            <a:bodyPr wrap="square" rtlCol="0">
              <a:spAutoFit/>
            </a:bodyPr>
            <a:lstStyle/>
            <a:p>
              <a:r>
                <a:rPr lang="en-GB">
                  <a:solidFill>
                    <a:srgbClr val="2E4F68"/>
                  </a:solidFill>
                </a:rPr>
                <a:t>Monthly invoices processed:</a:t>
              </a:r>
            </a:p>
          </p:txBody>
        </p:sp>
        <p:sp>
          <p:nvSpPr>
            <p:cNvPr id="10" name="TextBox 9">
              <a:extLst>
                <a:ext uri="{FF2B5EF4-FFF2-40B4-BE49-F238E27FC236}">
                  <a16:creationId xmlns:a16="http://schemas.microsoft.com/office/drawing/2014/main" id="{0DCEE638-7F3A-C67A-FD38-3AB507A0B52D}"/>
                </a:ext>
              </a:extLst>
            </p:cNvPr>
            <p:cNvSpPr txBox="1"/>
            <p:nvPr/>
          </p:nvSpPr>
          <p:spPr>
            <a:xfrm>
              <a:off x="1276348" y="4536594"/>
              <a:ext cx="6600825" cy="369332"/>
            </a:xfrm>
            <a:prstGeom prst="rect">
              <a:avLst/>
            </a:prstGeom>
            <a:noFill/>
          </p:spPr>
          <p:txBody>
            <a:bodyPr wrap="square" rtlCol="0">
              <a:spAutoFit/>
            </a:bodyPr>
            <a:lstStyle/>
            <a:p>
              <a:r>
                <a:rPr lang="en-GB">
                  <a:solidFill>
                    <a:srgbClr val="2E4F68"/>
                  </a:solidFill>
                </a:rPr>
                <a:t>Average processing time per invoice: </a:t>
              </a:r>
            </a:p>
          </p:txBody>
        </p:sp>
        <p:sp>
          <p:nvSpPr>
            <p:cNvPr id="11" name="TextBox 10">
              <a:extLst>
                <a:ext uri="{FF2B5EF4-FFF2-40B4-BE49-F238E27FC236}">
                  <a16:creationId xmlns:a16="http://schemas.microsoft.com/office/drawing/2014/main" id="{23C9DCBF-0932-FE97-A46E-7DFE66020127}"/>
                </a:ext>
              </a:extLst>
            </p:cNvPr>
            <p:cNvSpPr txBox="1"/>
            <p:nvPr/>
          </p:nvSpPr>
          <p:spPr>
            <a:xfrm>
              <a:off x="1276348" y="5090391"/>
              <a:ext cx="6600825" cy="369332"/>
            </a:xfrm>
            <a:prstGeom prst="rect">
              <a:avLst/>
            </a:prstGeom>
            <a:noFill/>
          </p:spPr>
          <p:txBody>
            <a:bodyPr wrap="square" rtlCol="0">
              <a:spAutoFit/>
            </a:bodyPr>
            <a:lstStyle/>
            <a:p>
              <a:r>
                <a:rPr lang="en-GB">
                  <a:solidFill>
                    <a:srgbClr val="2E4F68"/>
                  </a:solidFill>
                </a:rPr>
                <a:t>Team members involved in AP:</a:t>
              </a:r>
            </a:p>
          </p:txBody>
        </p:sp>
      </p:grpSp>
    </p:spTree>
    <p:extLst>
      <p:ext uri="{BB962C8B-B14F-4D97-AF65-F5344CB8AC3E}">
        <p14:creationId xmlns:p14="http://schemas.microsoft.com/office/powerpoint/2010/main" val="975195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05F7C6-2817-813A-C222-293E66DFDA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3975D-CE5D-AAC8-B5E1-5DEABC8B1839}"/>
              </a:ext>
            </a:extLst>
          </p:cNvPr>
          <p:cNvSpPr>
            <a:spLocks noGrp="1"/>
          </p:cNvSpPr>
          <p:nvPr>
            <p:ph type="title"/>
          </p:nvPr>
        </p:nvSpPr>
        <p:spPr/>
        <p:txBody>
          <a:bodyPr/>
          <a:lstStyle/>
          <a:p>
            <a:r>
              <a:rPr lang="en-US" b="1">
                <a:solidFill>
                  <a:srgbClr val="2E4F68"/>
                </a:solidFill>
                <a:ea typeface="+mj-lt"/>
                <a:cs typeface="+mj-lt"/>
              </a:rPr>
              <a:t>Audit of AP Team Time &amp; Cost</a:t>
            </a:r>
            <a:endParaRPr lang="en-US">
              <a:solidFill>
                <a:srgbClr val="2E4F68"/>
              </a:solidFill>
            </a:endParaRPr>
          </a:p>
        </p:txBody>
      </p:sp>
      <p:graphicFrame>
        <p:nvGraphicFramePr>
          <p:cNvPr id="6" name="Content Placeholder 5">
            <a:extLst>
              <a:ext uri="{FF2B5EF4-FFF2-40B4-BE49-F238E27FC236}">
                <a16:creationId xmlns:a16="http://schemas.microsoft.com/office/drawing/2014/main" id="{C8FDEC7B-754D-D03B-77DF-C944A7515F25}"/>
              </a:ext>
            </a:extLst>
          </p:cNvPr>
          <p:cNvGraphicFramePr>
            <a:graphicFrameLocks noGrp="1"/>
          </p:cNvGraphicFramePr>
          <p:nvPr>
            <p:ph idx="1"/>
            <p:extLst>
              <p:ext uri="{D42A27DB-BD31-4B8C-83A1-F6EECF244321}">
                <p14:modId xmlns:p14="http://schemas.microsoft.com/office/powerpoint/2010/main" val="4228485915"/>
              </p:ext>
            </p:extLst>
          </p:nvPr>
        </p:nvGraphicFramePr>
        <p:xfrm>
          <a:off x="838200" y="1825625"/>
          <a:ext cx="10515597" cy="3134359"/>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3114734255"/>
                    </a:ext>
                  </a:extLst>
                </a:gridCol>
                <a:gridCol w="3505199">
                  <a:extLst>
                    <a:ext uri="{9D8B030D-6E8A-4147-A177-3AD203B41FA5}">
                      <a16:colId xmlns:a16="http://schemas.microsoft.com/office/drawing/2014/main" val="2582909158"/>
                    </a:ext>
                  </a:extLst>
                </a:gridCol>
                <a:gridCol w="3505199">
                  <a:extLst>
                    <a:ext uri="{9D8B030D-6E8A-4147-A177-3AD203B41FA5}">
                      <a16:colId xmlns:a16="http://schemas.microsoft.com/office/drawing/2014/main" val="3039375129"/>
                    </a:ext>
                  </a:extLst>
                </a:gridCol>
              </a:tblGrid>
              <a:tr h="370840">
                <a:tc>
                  <a:txBody>
                    <a:bodyPr/>
                    <a:lstStyle/>
                    <a:p>
                      <a:pPr algn="ctr"/>
                      <a:r>
                        <a:rPr lang="en-US"/>
                        <a:t>Accounts Payable Activity</a:t>
                      </a:r>
                    </a:p>
                  </a:txBody>
                  <a:tcPr>
                    <a:solidFill>
                      <a:srgbClr val="2E4F68"/>
                    </a:solidFill>
                  </a:tcPr>
                </a:tc>
                <a:tc>
                  <a:txBody>
                    <a:bodyPr/>
                    <a:lstStyle/>
                    <a:p>
                      <a:pPr algn="ctr"/>
                      <a:r>
                        <a:rPr lang="en-US"/>
                        <a:t>Approx Time Spent </a:t>
                      </a:r>
                    </a:p>
                    <a:p>
                      <a:pPr lvl="0" algn="ctr">
                        <a:buNone/>
                      </a:pPr>
                      <a:r>
                        <a:rPr lang="en-US"/>
                        <a:t>(monthly)</a:t>
                      </a:r>
                    </a:p>
                  </a:txBody>
                  <a:tcPr>
                    <a:solidFill>
                      <a:srgbClr val="2E4F68"/>
                    </a:solidFill>
                  </a:tcPr>
                </a:tc>
                <a:tc>
                  <a:txBody>
                    <a:bodyPr/>
                    <a:lstStyle/>
                    <a:p>
                      <a:pPr lvl="0" algn="ctr">
                        <a:lnSpc>
                          <a:spcPct val="100000"/>
                        </a:lnSpc>
                        <a:spcBef>
                          <a:spcPts val="0"/>
                        </a:spcBef>
                        <a:spcAft>
                          <a:spcPts val="0"/>
                        </a:spcAft>
                        <a:buNone/>
                      </a:pPr>
                      <a:r>
                        <a:rPr lang="en-US" b="1"/>
                        <a:t>Estimated Cost </a:t>
                      </a:r>
                    </a:p>
                    <a:p>
                      <a:pPr lvl="0" algn="ctr">
                        <a:lnSpc>
                          <a:spcPct val="100000"/>
                        </a:lnSpc>
                        <a:spcBef>
                          <a:spcPts val="0"/>
                        </a:spcBef>
                        <a:spcAft>
                          <a:spcPts val="0"/>
                        </a:spcAft>
                        <a:buNone/>
                      </a:pPr>
                      <a:r>
                        <a:rPr lang="en-US" b="1"/>
                        <a:t>(monthly)</a:t>
                      </a:r>
                    </a:p>
                  </a:txBody>
                  <a:tcPr>
                    <a:solidFill>
                      <a:srgbClr val="2E4F68"/>
                    </a:solidFill>
                  </a:tcPr>
                </a:tc>
                <a:extLst>
                  <a:ext uri="{0D108BD9-81ED-4DB2-BD59-A6C34878D82A}">
                    <a16:rowId xmlns:a16="http://schemas.microsoft.com/office/drawing/2014/main" val="422869902"/>
                  </a:ext>
                </a:extLst>
              </a:tr>
              <a:tr h="370840">
                <a:tc>
                  <a:txBody>
                    <a:bodyPr/>
                    <a:lstStyle/>
                    <a:p>
                      <a:r>
                        <a:rPr lang="en-US">
                          <a:solidFill>
                            <a:srgbClr val="2E4F68"/>
                          </a:solidFill>
                        </a:rPr>
                        <a:t>Invoice data entry</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9454773"/>
                  </a:ext>
                </a:extLst>
              </a:tr>
              <a:tr h="370840">
                <a:tc>
                  <a:txBody>
                    <a:bodyPr/>
                    <a:lstStyle/>
                    <a:p>
                      <a:r>
                        <a:rPr lang="en-US">
                          <a:solidFill>
                            <a:srgbClr val="2E4F68"/>
                          </a:solidFill>
                        </a:rPr>
                        <a:t>Approval follow ups</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798875615"/>
                  </a:ext>
                </a:extLst>
              </a:tr>
              <a:tr h="370839">
                <a:tc>
                  <a:txBody>
                    <a:bodyPr/>
                    <a:lstStyle/>
                    <a:p>
                      <a:pPr lvl="0">
                        <a:buNone/>
                      </a:pPr>
                      <a:r>
                        <a:rPr lang="en-US">
                          <a:solidFill>
                            <a:srgbClr val="2E4F68"/>
                          </a:solidFill>
                        </a:rPr>
                        <a:t>Coding</a:t>
                      </a:r>
                    </a:p>
                  </a:txBody>
                  <a:tcPr/>
                </a:tc>
                <a:tc>
                  <a:txBody>
                    <a:bodyPr/>
                    <a:lstStyle/>
                    <a:p>
                      <a:pPr lvl="0">
                        <a:buNone/>
                      </a:pPr>
                      <a:endParaRPr lang="en-US"/>
                    </a:p>
                  </a:txBody>
                  <a:tcPr/>
                </a:tc>
                <a:tc>
                  <a:txBody>
                    <a:bodyPr/>
                    <a:lstStyle/>
                    <a:p>
                      <a:pPr lvl="0">
                        <a:buNone/>
                      </a:pPr>
                      <a:endParaRPr lang="en-US"/>
                    </a:p>
                  </a:txBody>
                  <a:tcPr/>
                </a:tc>
                <a:extLst>
                  <a:ext uri="{0D108BD9-81ED-4DB2-BD59-A6C34878D82A}">
                    <a16:rowId xmlns:a16="http://schemas.microsoft.com/office/drawing/2014/main" val="354767792"/>
                  </a:ext>
                </a:extLst>
              </a:tr>
              <a:tr h="370840">
                <a:tc>
                  <a:txBody>
                    <a:bodyPr/>
                    <a:lstStyle/>
                    <a:p>
                      <a:r>
                        <a:rPr lang="en-US">
                          <a:solidFill>
                            <a:srgbClr val="2E4F68"/>
                          </a:solidFill>
                        </a:rPr>
                        <a:t>Statement reconciliations</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062487888"/>
                  </a:ext>
                </a:extLst>
              </a:tr>
              <a:tr h="370840">
                <a:tc>
                  <a:txBody>
                    <a:bodyPr/>
                    <a:lstStyle/>
                    <a:p>
                      <a:r>
                        <a:rPr lang="en-US">
                          <a:solidFill>
                            <a:srgbClr val="2E4F68"/>
                          </a:solidFill>
                        </a:rPr>
                        <a:t>Issue resolution (duplicates, price discrepancies </a:t>
                      </a:r>
                      <a:r>
                        <a:rPr lang="en-US" err="1">
                          <a:solidFill>
                            <a:srgbClr val="2E4F68"/>
                          </a:solidFill>
                        </a:rPr>
                        <a:t>etc</a:t>
                      </a:r>
                      <a:r>
                        <a:rPr lang="en-US">
                          <a:solidFill>
                            <a:srgbClr val="2E4F68"/>
                          </a:solidFill>
                        </a:rPr>
                        <a:t>)</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038684003"/>
                  </a:ext>
                </a:extLst>
              </a:tr>
              <a:tr h="370840">
                <a:tc>
                  <a:txBody>
                    <a:bodyPr/>
                    <a:lstStyle/>
                    <a:p>
                      <a:r>
                        <a:rPr lang="en-US" b="1">
                          <a:solidFill>
                            <a:srgbClr val="2E4F68"/>
                          </a:solidFill>
                        </a:rPr>
                        <a:t>Total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41299565"/>
                  </a:ext>
                </a:extLst>
              </a:tr>
            </a:tbl>
          </a:graphicData>
        </a:graphic>
      </p:graphicFrame>
      <p:sp>
        <p:nvSpPr>
          <p:cNvPr id="7" name="TextBox 6">
            <a:extLst>
              <a:ext uri="{FF2B5EF4-FFF2-40B4-BE49-F238E27FC236}">
                <a16:creationId xmlns:a16="http://schemas.microsoft.com/office/drawing/2014/main" id="{639F0BCC-C501-8380-0337-F13AC1F7CF16}"/>
              </a:ext>
            </a:extLst>
          </p:cNvPr>
          <p:cNvSpPr txBox="1"/>
          <p:nvPr/>
        </p:nvSpPr>
        <p:spPr>
          <a:xfrm>
            <a:off x="842962" y="5474494"/>
            <a:ext cx="1102994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2E4F68"/>
                </a:solidFill>
              </a:rPr>
              <a:t>TIP</a:t>
            </a:r>
            <a:r>
              <a:rPr lang="en-US">
                <a:solidFill>
                  <a:srgbClr val="2E4F68"/>
                </a:solidFill>
              </a:rPr>
              <a:t>: For cost calculations, consider hourly staff wages, the price of paper, the estimated cost of payment errors, duplicate payments etc.</a:t>
            </a:r>
          </a:p>
        </p:txBody>
      </p:sp>
      <p:sp>
        <p:nvSpPr>
          <p:cNvPr id="3" name="Picture Placeholder 4">
            <a:extLst>
              <a:ext uri="{FF2B5EF4-FFF2-40B4-BE49-F238E27FC236}">
                <a16:creationId xmlns:a16="http://schemas.microsoft.com/office/drawing/2014/main" id="{1DC4DFA8-59F7-1030-9AC0-13E209E824C5}"/>
              </a:ext>
            </a:extLst>
          </p:cNvPr>
          <p:cNvSpPr>
            <a:spLocks noGrp="1"/>
          </p:cNvSpPr>
          <p:nvPr>
            <p:ph type="pic" sz="quarter" idx="13"/>
          </p:nvPr>
        </p:nvSpPr>
        <p:spPr>
          <a:xfrm>
            <a:off x="8753472" y="501570"/>
            <a:ext cx="2600325" cy="711200"/>
          </a:xfrm>
        </p:spPr>
        <p:txBody>
          <a:bodyPr/>
          <a:lstStyle/>
          <a:p>
            <a:endParaRPr lang="en-GB"/>
          </a:p>
        </p:txBody>
      </p:sp>
    </p:spTree>
    <p:extLst>
      <p:ext uri="{BB962C8B-B14F-4D97-AF65-F5344CB8AC3E}">
        <p14:creationId xmlns:p14="http://schemas.microsoft.com/office/powerpoint/2010/main" val="4634971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1101</Words>
  <Application>Microsoft Office PowerPoint</Application>
  <PresentationFormat>Widescreen</PresentationFormat>
  <Paragraphs>210</Paragraphs>
  <Slides>19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Aptos Display</vt:lpstr>
      <vt:lpstr>Arial</vt:lpstr>
      <vt:lpstr>Calibri</vt:lpstr>
      <vt:lpstr>Wingdings</vt:lpstr>
      <vt:lpstr>office theme</vt:lpstr>
      <vt:lpstr>Build Your Business Case  For AP Automation</vt:lpstr>
      <vt:lpstr>About This Template</vt:lpstr>
      <vt:lpstr>How To Use This Template</vt:lpstr>
      <vt:lpstr>Additional Resources</vt:lpstr>
      <vt:lpstr>Business Case:  Investing in AP Automation</vt:lpstr>
      <vt:lpstr>Table of Contents</vt:lpstr>
      <vt:lpstr>Executive Summary</vt:lpstr>
      <vt:lpstr>Current State:  AP Process Challenges</vt:lpstr>
      <vt:lpstr>Audit of AP Team Time &amp; Cost</vt:lpstr>
      <vt:lpstr>Identified Hidden Costs</vt:lpstr>
      <vt:lpstr>Solution: Automation Software</vt:lpstr>
      <vt:lpstr>Projected Cost Savings &amp; ROI</vt:lpstr>
      <vt:lpstr>Strategic Benefits Beyond  Cost Savings</vt:lpstr>
      <vt:lpstr>Implementation Plan &amp; Timeline</vt:lpstr>
      <vt:lpstr>Risks &amp; Mitigations</vt:lpstr>
      <vt:lpstr>Software Comparison Summary</vt:lpstr>
      <vt:lpstr>Supporting Evidence</vt:lpstr>
      <vt:lpstr>Final Recommendation</vt:lpstr>
      <vt:lpstr>Turn Your Business Case Into Action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Ashleigh Black</cp:lastModifiedBy>
  <cp:revision>3</cp:revision>
  <dcterms:created xsi:type="dcterms:W3CDTF">2025-06-27T10:36:58Z</dcterms:created>
  <dcterms:modified xsi:type="dcterms:W3CDTF">2025-08-13T10:43:08Z</dcterms:modified>
</cp:coreProperties>
</file>